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57" r:id="rId2"/>
    <p:sldId id="270" r:id="rId3"/>
    <p:sldId id="258" r:id="rId4"/>
    <p:sldId id="273" r:id="rId5"/>
    <p:sldId id="262" r:id="rId6"/>
    <p:sldId id="275" r:id="rId7"/>
    <p:sldId id="276" r:id="rId8"/>
    <p:sldId id="271" r:id="rId9"/>
    <p:sldId id="272" r:id="rId10"/>
    <p:sldId id="274"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ffith,Casey Todd" initials="GT" lastIdx="1" clrIdx="0">
    <p:extLst>
      <p:ext uri="{19B8F6BF-5375-455C-9EA6-DF929625EA0E}">
        <p15:presenceInfo xmlns:p15="http://schemas.microsoft.com/office/powerpoint/2012/main" userId="S::lilgriff@ufl.edu::009216cc-1eba-4c69-adc0-01c8cee2fe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1A5"/>
    <a:srgbClr val="F370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09"/>
    <p:restoredTop sz="94664"/>
  </p:normalViewPr>
  <p:slideViewPr>
    <p:cSldViewPr snapToGrid="0" snapToObjects="1">
      <p:cViewPr>
        <p:scale>
          <a:sx n="75" d="100"/>
          <a:sy n="75" d="100"/>
        </p:scale>
        <p:origin x="624" y="10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GEC!$L$4</c:f>
              <c:strCache>
                <c:ptCount val="1"/>
                <c:pt idx="0">
                  <c:v>All Courses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GEC!$M$3:$T$3</c:f>
              <c:strCache>
                <c:ptCount val="8"/>
                <c:pt idx="0">
                  <c:v>Total Courses</c:v>
                </c:pt>
                <c:pt idx="1">
                  <c:v>Humanities</c:v>
                </c:pt>
                <c:pt idx="2">
                  <c:v>International</c:v>
                </c:pt>
                <c:pt idx="3">
                  <c:v>Diversity</c:v>
                </c:pt>
                <c:pt idx="4">
                  <c:v>Social and Behavioral</c:v>
                </c:pt>
                <c:pt idx="5">
                  <c:v>WR2</c:v>
                </c:pt>
                <c:pt idx="6">
                  <c:v>WR4</c:v>
                </c:pt>
                <c:pt idx="7">
                  <c:v>WR6</c:v>
                </c:pt>
              </c:strCache>
            </c:strRef>
          </c:cat>
          <c:val>
            <c:numRef>
              <c:f>GEC!$M$4:$T$4</c:f>
              <c:numCache>
                <c:formatCode>General</c:formatCode>
                <c:ptCount val="8"/>
                <c:pt idx="0">
                  <c:v>34</c:v>
                </c:pt>
                <c:pt idx="1">
                  <c:v>34</c:v>
                </c:pt>
                <c:pt idx="2">
                  <c:v>11</c:v>
                </c:pt>
                <c:pt idx="3">
                  <c:v>11</c:v>
                </c:pt>
                <c:pt idx="4">
                  <c:v>1</c:v>
                </c:pt>
                <c:pt idx="5">
                  <c:v>11</c:v>
                </c:pt>
                <c:pt idx="6">
                  <c:v>3</c:v>
                </c:pt>
                <c:pt idx="7">
                  <c:v>1</c:v>
                </c:pt>
              </c:numCache>
            </c:numRef>
          </c:val>
          <c:extLst>
            <c:ext xmlns:c16="http://schemas.microsoft.com/office/drawing/2014/chart" uri="{C3380CC4-5D6E-409C-BE32-E72D297353CC}">
              <c16:uniqueId val="{00000000-5E9E-4B97-B044-4610A9A2B249}"/>
            </c:ext>
          </c:extLst>
        </c:ser>
        <c:ser>
          <c:idx val="1"/>
          <c:order val="1"/>
          <c:tx>
            <c:strRef>
              <c:f>GEC!$L$5</c:f>
              <c:strCache>
                <c:ptCount val="1"/>
                <c:pt idx="0">
                  <c:v>Total Quest courses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GEC!$M$3:$T$3</c:f>
              <c:strCache>
                <c:ptCount val="8"/>
                <c:pt idx="0">
                  <c:v>Total Courses</c:v>
                </c:pt>
                <c:pt idx="1">
                  <c:v>Humanities</c:v>
                </c:pt>
                <c:pt idx="2">
                  <c:v>International</c:v>
                </c:pt>
                <c:pt idx="3">
                  <c:v>Diversity</c:v>
                </c:pt>
                <c:pt idx="4">
                  <c:v>Social and Behavioral</c:v>
                </c:pt>
                <c:pt idx="5">
                  <c:v>WR2</c:v>
                </c:pt>
                <c:pt idx="6">
                  <c:v>WR4</c:v>
                </c:pt>
                <c:pt idx="7">
                  <c:v>WR6</c:v>
                </c:pt>
              </c:strCache>
            </c:strRef>
          </c:cat>
          <c:val>
            <c:numRef>
              <c:f>GEC!$M$5:$T$5</c:f>
              <c:numCache>
                <c:formatCode>General</c:formatCode>
                <c:ptCount val="8"/>
                <c:pt idx="0">
                  <c:v>29</c:v>
                </c:pt>
                <c:pt idx="1">
                  <c:v>29</c:v>
                </c:pt>
                <c:pt idx="2">
                  <c:v>9</c:v>
                </c:pt>
                <c:pt idx="3">
                  <c:v>10</c:v>
                </c:pt>
                <c:pt idx="4">
                  <c:v>0</c:v>
                </c:pt>
                <c:pt idx="5">
                  <c:v>11</c:v>
                </c:pt>
                <c:pt idx="6">
                  <c:v>3</c:v>
                </c:pt>
                <c:pt idx="7">
                  <c:v>0</c:v>
                </c:pt>
              </c:numCache>
            </c:numRef>
          </c:val>
          <c:extLst>
            <c:ext xmlns:c16="http://schemas.microsoft.com/office/drawing/2014/chart" uri="{C3380CC4-5D6E-409C-BE32-E72D297353CC}">
              <c16:uniqueId val="{00000001-5E9E-4B97-B044-4610A9A2B249}"/>
            </c:ext>
          </c:extLst>
        </c:ser>
        <c:ser>
          <c:idx val="2"/>
          <c:order val="2"/>
          <c:tx>
            <c:strRef>
              <c:f>GEC!$L$6</c:f>
              <c:strCache>
                <c:ptCount val="1"/>
                <c:pt idx="0">
                  <c:v>Total Non-Quest Courses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GEC!$M$3:$T$3</c:f>
              <c:strCache>
                <c:ptCount val="8"/>
                <c:pt idx="0">
                  <c:v>Total Courses</c:v>
                </c:pt>
                <c:pt idx="1">
                  <c:v>Humanities</c:v>
                </c:pt>
                <c:pt idx="2">
                  <c:v>International</c:v>
                </c:pt>
                <c:pt idx="3">
                  <c:v>Diversity</c:v>
                </c:pt>
                <c:pt idx="4">
                  <c:v>Social and Behavioral</c:v>
                </c:pt>
                <c:pt idx="5">
                  <c:v>WR2</c:v>
                </c:pt>
                <c:pt idx="6">
                  <c:v>WR4</c:v>
                </c:pt>
                <c:pt idx="7">
                  <c:v>WR6</c:v>
                </c:pt>
              </c:strCache>
            </c:strRef>
          </c:cat>
          <c:val>
            <c:numRef>
              <c:f>GEC!$M$6:$T$6</c:f>
              <c:numCache>
                <c:formatCode>General</c:formatCode>
                <c:ptCount val="8"/>
                <c:pt idx="0">
                  <c:v>5</c:v>
                </c:pt>
                <c:pt idx="1">
                  <c:v>5</c:v>
                </c:pt>
                <c:pt idx="2">
                  <c:v>2</c:v>
                </c:pt>
                <c:pt idx="3">
                  <c:v>1</c:v>
                </c:pt>
                <c:pt idx="4">
                  <c:v>1</c:v>
                </c:pt>
                <c:pt idx="5">
                  <c:v>0</c:v>
                </c:pt>
                <c:pt idx="6">
                  <c:v>0</c:v>
                </c:pt>
                <c:pt idx="7">
                  <c:v>1</c:v>
                </c:pt>
              </c:numCache>
            </c:numRef>
          </c:val>
          <c:extLst>
            <c:ext xmlns:c16="http://schemas.microsoft.com/office/drawing/2014/chart" uri="{C3380CC4-5D6E-409C-BE32-E72D297353CC}">
              <c16:uniqueId val="{00000002-5E9E-4B97-B044-4610A9A2B249}"/>
            </c:ext>
          </c:extLst>
        </c:ser>
        <c:dLbls>
          <c:dLblPos val="outEnd"/>
          <c:showLegendKey val="0"/>
          <c:showVal val="1"/>
          <c:showCatName val="0"/>
          <c:showSerName val="0"/>
          <c:showPercent val="0"/>
          <c:showBubbleSize val="0"/>
        </c:dLbls>
        <c:gapWidth val="219"/>
        <c:overlap val="-27"/>
        <c:axId val="545395592"/>
        <c:axId val="545396248"/>
      </c:barChart>
      <c:catAx>
        <c:axId val="5453955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5396248"/>
        <c:crosses val="autoZero"/>
        <c:auto val="1"/>
        <c:lblAlgn val="ctr"/>
        <c:lblOffset val="100"/>
        <c:noMultiLvlLbl val="0"/>
      </c:catAx>
      <c:valAx>
        <c:axId val="545396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539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Sheet1!$A$2</c:f>
              <c:strCache>
                <c:ptCount val="1"/>
                <c:pt idx="0">
                  <c:v>Permanent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strCache>
            </c:strRef>
          </c:cat>
          <c:val>
            <c:numRef>
              <c:f>Sheet1!$B$2:$O$2</c:f>
              <c:numCache>
                <c:formatCode>General</c:formatCode>
                <c:ptCount val="14"/>
                <c:pt idx="0">
                  <c:v>16</c:v>
                </c:pt>
                <c:pt idx="1">
                  <c:v>30</c:v>
                </c:pt>
                <c:pt idx="2">
                  <c:v>30</c:v>
                </c:pt>
                <c:pt idx="3">
                  <c:v>32</c:v>
                </c:pt>
                <c:pt idx="4">
                  <c:v>31</c:v>
                </c:pt>
                <c:pt idx="5">
                  <c:v>22</c:v>
                </c:pt>
                <c:pt idx="6">
                  <c:v>14</c:v>
                </c:pt>
                <c:pt idx="7">
                  <c:v>21</c:v>
                </c:pt>
                <c:pt idx="8">
                  <c:v>6</c:v>
                </c:pt>
                <c:pt idx="9">
                  <c:v>14</c:v>
                </c:pt>
                <c:pt idx="10">
                  <c:v>13</c:v>
                </c:pt>
                <c:pt idx="11">
                  <c:v>14</c:v>
                </c:pt>
                <c:pt idx="12">
                  <c:v>8</c:v>
                </c:pt>
                <c:pt idx="13">
                  <c:v>5</c:v>
                </c:pt>
              </c:numCache>
            </c:numRef>
          </c:val>
          <c:smooth val="0"/>
          <c:extLst>
            <c:ext xmlns:c16="http://schemas.microsoft.com/office/drawing/2014/chart" uri="{C3380CC4-5D6E-409C-BE32-E72D297353CC}">
              <c16:uniqueId val="{00000000-BE8B-4DD1-B239-FD658DA1B783}"/>
            </c:ext>
          </c:extLst>
        </c:ser>
        <c:ser>
          <c:idx val="1"/>
          <c:order val="1"/>
          <c:tx>
            <c:strRef>
              <c:f>Sheet1!$A$3</c:f>
              <c:strCache>
                <c:ptCount val="1"/>
                <c:pt idx="0">
                  <c:v>Temporary</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Sheet1!$B$1:$O$1</c:f>
              <c:strCache>
                <c:ptCount val="14"/>
                <c:pt idx="0">
                  <c:v>05-06</c:v>
                </c:pt>
                <c:pt idx="1">
                  <c:v>06-07</c:v>
                </c:pt>
                <c:pt idx="2">
                  <c:v>07-08</c:v>
                </c:pt>
                <c:pt idx="3">
                  <c:v>08-09</c:v>
                </c:pt>
                <c:pt idx="4">
                  <c:v>09-10</c:v>
                </c:pt>
                <c:pt idx="5">
                  <c:v>10-11</c:v>
                </c:pt>
                <c:pt idx="6">
                  <c:v>11-12</c:v>
                </c:pt>
                <c:pt idx="7">
                  <c:v>12-13</c:v>
                </c:pt>
                <c:pt idx="8">
                  <c:v>13-14</c:v>
                </c:pt>
                <c:pt idx="9">
                  <c:v>14-15</c:v>
                </c:pt>
                <c:pt idx="10">
                  <c:v>15-16</c:v>
                </c:pt>
                <c:pt idx="11">
                  <c:v>16-17</c:v>
                </c:pt>
                <c:pt idx="12">
                  <c:v>17-18</c:v>
                </c:pt>
                <c:pt idx="13">
                  <c:v>18-19</c:v>
                </c:pt>
              </c:strCache>
            </c:strRef>
          </c:cat>
          <c:val>
            <c:numRef>
              <c:f>Sheet1!$B$3:$O$3</c:f>
              <c:numCache>
                <c:formatCode>General</c:formatCode>
                <c:ptCount val="14"/>
                <c:pt idx="0">
                  <c:v>0</c:v>
                </c:pt>
                <c:pt idx="1">
                  <c:v>6</c:v>
                </c:pt>
                <c:pt idx="2">
                  <c:v>6</c:v>
                </c:pt>
                <c:pt idx="3">
                  <c:v>2</c:v>
                </c:pt>
                <c:pt idx="4">
                  <c:v>0</c:v>
                </c:pt>
                <c:pt idx="5">
                  <c:v>1</c:v>
                </c:pt>
                <c:pt idx="6">
                  <c:v>0</c:v>
                </c:pt>
                <c:pt idx="7">
                  <c:v>0</c:v>
                </c:pt>
                <c:pt idx="8">
                  <c:v>0</c:v>
                </c:pt>
                <c:pt idx="9">
                  <c:v>0</c:v>
                </c:pt>
                <c:pt idx="10">
                  <c:v>0</c:v>
                </c:pt>
                <c:pt idx="11">
                  <c:v>1</c:v>
                </c:pt>
                <c:pt idx="12">
                  <c:v>0</c:v>
                </c:pt>
                <c:pt idx="13">
                  <c:v>29</c:v>
                </c:pt>
              </c:numCache>
            </c:numRef>
          </c:val>
          <c:smooth val="0"/>
          <c:extLst>
            <c:ext xmlns:c16="http://schemas.microsoft.com/office/drawing/2014/chart" uri="{C3380CC4-5D6E-409C-BE32-E72D297353CC}">
              <c16:uniqueId val="{00000001-BE8B-4DD1-B239-FD658DA1B783}"/>
            </c:ext>
          </c:extLst>
        </c:ser>
        <c:dLbls>
          <c:dLblPos val="t"/>
          <c:showLegendKey val="0"/>
          <c:showVal val="1"/>
          <c:showCatName val="0"/>
          <c:showSerName val="0"/>
          <c:showPercent val="0"/>
          <c:showBubbleSize val="0"/>
        </c:dLbls>
        <c:marker val="1"/>
        <c:smooth val="0"/>
        <c:axId val="661406968"/>
        <c:axId val="661407296"/>
      </c:lineChart>
      <c:catAx>
        <c:axId val="6614069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Academic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1407296"/>
        <c:crosses val="autoZero"/>
        <c:auto val="1"/>
        <c:lblAlgn val="ctr"/>
        <c:lblOffset val="100"/>
        <c:noMultiLvlLbl val="0"/>
      </c:catAx>
      <c:valAx>
        <c:axId val="661407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aseline="0"/>
                  <a:t>Number of Approvals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61406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'Total courses'!$A$3</c:f>
              <c:strCache>
                <c:ptCount val="1"/>
                <c:pt idx="0">
                  <c:v>Number of Courses </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courses'!$B$2:$I$2</c:f>
              <c:strCache>
                <c:ptCount val="8"/>
                <c:pt idx="0">
                  <c:v>Biological</c:v>
                </c:pt>
                <c:pt idx="1">
                  <c:v>Composition</c:v>
                </c:pt>
                <c:pt idx="2">
                  <c:v>Diversity</c:v>
                </c:pt>
                <c:pt idx="3">
                  <c:v>Humanities</c:v>
                </c:pt>
                <c:pt idx="4">
                  <c:v>International</c:v>
                </c:pt>
                <c:pt idx="5">
                  <c:v>Mathematics</c:v>
                </c:pt>
                <c:pt idx="6">
                  <c:v>Physical Science</c:v>
                </c:pt>
                <c:pt idx="7">
                  <c:v>Social and Behavioral  </c:v>
                </c:pt>
              </c:strCache>
            </c:strRef>
          </c:cat>
          <c:val>
            <c:numRef>
              <c:f>'Total courses'!$B$3:$I$3</c:f>
              <c:numCache>
                <c:formatCode>General</c:formatCode>
                <c:ptCount val="8"/>
                <c:pt idx="0">
                  <c:v>68</c:v>
                </c:pt>
                <c:pt idx="1">
                  <c:v>32</c:v>
                </c:pt>
                <c:pt idx="2">
                  <c:v>42</c:v>
                </c:pt>
                <c:pt idx="3">
                  <c:v>228</c:v>
                </c:pt>
                <c:pt idx="4">
                  <c:v>159</c:v>
                </c:pt>
                <c:pt idx="5">
                  <c:v>30</c:v>
                </c:pt>
                <c:pt idx="6">
                  <c:v>74</c:v>
                </c:pt>
                <c:pt idx="7">
                  <c:v>156</c:v>
                </c:pt>
              </c:numCache>
            </c:numRef>
          </c:val>
          <c:extLst>
            <c:ext xmlns:c16="http://schemas.microsoft.com/office/drawing/2014/chart" uri="{C3380CC4-5D6E-409C-BE32-E72D297353CC}">
              <c16:uniqueId val="{00000000-CFB4-4ACF-9D1A-70031ED81039}"/>
            </c:ext>
          </c:extLst>
        </c:ser>
        <c:dLbls>
          <c:dLblPos val="outEnd"/>
          <c:showLegendKey val="0"/>
          <c:showVal val="1"/>
          <c:showCatName val="0"/>
          <c:showSerName val="0"/>
          <c:showPercent val="0"/>
          <c:showBubbleSize val="0"/>
        </c:dLbls>
        <c:gapWidth val="100"/>
        <c:overlap val="-24"/>
        <c:axId val="421032928"/>
        <c:axId val="421034896"/>
      </c:barChart>
      <c:catAx>
        <c:axId val="421032928"/>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aseline="0" dirty="0"/>
                  <a:t>Total Courses: 789</a:t>
                </a:r>
              </a:p>
              <a:p>
                <a:pPr>
                  <a:defRPr sz="1400" baseline="0"/>
                </a:pPr>
                <a:r>
                  <a:rPr lang="en-US" sz="1400" baseline="0" dirty="0"/>
                  <a:t>(Fall, Summer, Spring)</a:t>
                </a:r>
              </a:p>
            </c:rich>
          </c:tx>
          <c:layout>
            <c:manualLayout>
              <c:xMode val="edge"/>
              <c:yMode val="edge"/>
              <c:x val="0.39624031856109915"/>
              <c:y val="0.867162793007438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21034896"/>
        <c:crosses val="autoZero"/>
        <c:auto val="1"/>
        <c:lblAlgn val="ctr"/>
        <c:lblOffset val="100"/>
        <c:noMultiLvlLbl val="0"/>
      </c:catAx>
      <c:valAx>
        <c:axId val="42103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103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2BC2E7-7EF3-AA42-8E34-11D1AB0DB1E2}" type="datetimeFigureOut">
              <a:rPr lang="en-US" smtClean="0"/>
              <a:t>9/5/2019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6CD99-D899-354E-B09E-60AE4B35F842}" type="slidenum">
              <a:rPr lang="en-US" smtClean="0"/>
              <a:t>‹#›</a:t>
            </a:fld>
            <a:endParaRPr lang="en-US"/>
          </a:p>
        </p:txBody>
      </p:sp>
    </p:spTree>
    <p:extLst>
      <p:ext uri="{BB962C8B-B14F-4D97-AF65-F5344CB8AC3E}">
        <p14:creationId xmlns:p14="http://schemas.microsoft.com/office/powerpoint/2010/main" val="200676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2</a:t>
            </a:fld>
            <a:endParaRPr lang="en-US"/>
          </a:p>
        </p:txBody>
      </p:sp>
    </p:spTree>
    <p:extLst>
      <p:ext uri="{BB962C8B-B14F-4D97-AF65-F5344CB8AC3E}">
        <p14:creationId xmlns:p14="http://schemas.microsoft.com/office/powerpoint/2010/main" val="163297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4</a:t>
            </a:fld>
            <a:endParaRPr lang="en-US"/>
          </a:p>
        </p:txBody>
      </p:sp>
    </p:spTree>
    <p:extLst>
      <p:ext uri="{BB962C8B-B14F-4D97-AF65-F5344CB8AC3E}">
        <p14:creationId xmlns:p14="http://schemas.microsoft.com/office/powerpoint/2010/main" val="206212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5</a:t>
            </a:fld>
            <a:endParaRPr lang="en-US"/>
          </a:p>
        </p:txBody>
      </p:sp>
    </p:spTree>
    <p:extLst>
      <p:ext uri="{BB962C8B-B14F-4D97-AF65-F5344CB8AC3E}">
        <p14:creationId xmlns:p14="http://schemas.microsoft.com/office/powerpoint/2010/main" val="1439048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6</a:t>
            </a:fld>
            <a:endParaRPr lang="en-US"/>
          </a:p>
        </p:txBody>
      </p:sp>
    </p:spTree>
    <p:extLst>
      <p:ext uri="{BB962C8B-B14F-4D97-AF65-F5344CB8AC3E}">
        <p14:creationId xmlns:p14="http://schemas.microsoft.com/office/powerpoint/2010/main" val="441711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7</a:t>
            </a:fld>
            <a:endParaRPr lang="en-US"/>
          </a:p>
        </p:txBody>
      </p:sp>
    </p:spTree>
    <p:extLst>
      <p:ext uri="{BB962C8B-B14F-4D97-AF65-F5344CB8AC3E}">
        <p14:creationId xmlns:p14="http://schemas.microsoft.com/office/powerpoint/2010/main" val="1850427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8</a:t>
            </a:fld>
            <a:endParaRPr lang="en-US"/>
          </a:p>
        </p:txBody>
      </p:sp>
    </p:spTree>
    <p:extLst>
      <p:ext uri="{BB962C8B-B14F-4D97-AF65-F5344CB8AC3E}">
        <p14:creationId xmlns:p14="http://schemas.microsoft.com/office/powerpoint/2010/main" val="39504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9</a:t>
            </a:fld>
            <a:endParaRPr lang="en-US"/>
          </a:p>
        </p:txBody>
      </p:sp>
    </p:spTree>
    <p:extLst>
      <p:ext uri="{BB962C8B-B14F-4D97-AF65-F5344CB8AC3E}">
        <p14:creationId xmlns:p14="http://schemas.microsoft.com/office/powerpoint/2010/main" val="132651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6CD99-D899-354E-B09E-60AE4B35F842}" type="slidenum">
              <a:rPr lang="en-US" smtClean="0"/>
              <a:t>10</a:t>
            </a:fld>
            <a:endParaRPr lang="en-US"/>
          </a:p>
        </p:txBody>
      </p:sp>
    </p:spTree>
    <p:extLst>
      <p:ext uri="{BB962C8B-B14F-4D97-AF65-F5344CB8AC3E}">
        <p14:creationId xmlns:p14="http://schemas.microsoft.com/office/powerpoint/2010/main" val="83580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90184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70500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65099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AF630C-3D26-3945-B70F-74B92AAB63C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286391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AF630C-3D26-3945-B70F-74B92AAB63CC}"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87829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AF630C-3D26-3945-B70F-74B92AAB63CC}"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89561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AF630C-3D26-3945-B70F-74B92AAB63CC}"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68814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AF630C-3D26-3945-B70F-74B92AAB63CC}"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379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AF630C-3D26-3945-B70F-74B92AAB63CC}" type="datetimeFigureOut">
              <a:rPr lang="en-US" smtClean="0"/>
              <a:t>9/5/2019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783425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F630C-3D26-3945-B70F-74B92AAB63CC}"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1599386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AF630C-3D26-3945-B70F-74B92AAB63CC}"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B9C3-2961-A14E-B18F-BA1DAA67F296}" type="slidenum">
              <a:rPr lang="en-US" smtClean="0"/>
              <a:t>‹#›</a:t>
            </a:fld>
            <a:endParaRPr lang="en-US"/>
          </a:p>
        </p:txBody>
      </p:sp>
    </p:spTree>
    <p:extLst>
      <p:ext uri="{BB962C8B-B14F-4D97-AF65-F5344CB8AC3E}">
        <p14:creationId xmlns:p14="http://schemas.microsoft.com/office/powerpoint/2010/main" val="83049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F630C-3D26-3945-B70F-74B92AAB63CC}" type="datetimeFigureOut">
              <a:rPr lang="en-US" smtClean="0"/>
              <a:t>9/5/2019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CB9C3-2961-A14E-B18F-BA1DAA67F296}" type="slidenum">
              <a:rPr lang="en-US" smtClean="0"/>
              <a:t>‹#›</a:t>
            </a:fld>
            <a:endParaRPr lang="en-US"/>
          </a:p>
        </p:txBody>
      </p:sp>
    </p:spTree>
    <p:extLst>
      <p:ext uri="{BB962C8B-B14F-4D97-AF65-F5344CB8AC3E}">
        <p14:creationId xmlns:p14="http://schemas.microsoft.com/office/powerpoint/2010/main" val="1463311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fora.aa.ufl.edu/docs/18/september2019/IDS2935%20UFQUEST1,%20THEME_%20NATURE%20AND%20CULTURE%20%20%20INDIGENOUS%20VALUES%20Combined.pdf" TargetMode="External"/><Relationship Id="rId13" Type="http://schemas.openxmlformats.org/officeDocument/2006/relationships/hyperlink" Target="http://fora.aa.ufl.edu/docs/18/september2019/IDS2935%20Kleiman&amp;Lord%20Chemistry%20in%20the%20Cocina%20Latina%20Combined.pdf" TargetMode="External"/><Relationship Id="rId3" Type="http://schemas.openxmlformats.org/officeDocument/2006/relationships/image" Target="../media/image2.png"/><Relationship Id="rId7" Type="http://schemas.openxmlformats.org/officeDocument/2006/relationships/hyperlink" Target="http://fora.aa.ufl.edu/docs/18/september2019/IDS2935_%20UFQUEST%201,%20NATURE%20AND%20CULTURE_%20DOGS%20BETWEEN%20CULTURE%20AND%20NATURE%20Combined(1).pdf" TargetMode="External"/><Relationship Id="rId12" Type="http://schemas.openxmlformats.org/officeDocument/2006/relationships/hyperlink" Target="http://fora.aa.ufl.edu/docs/18/september2019/IDS2935%20Caloiaro%20UFQUEST%202%20Words%20Matter%20the%20Discourse%20of%20Public%20Engagement%20combined%20doc.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fora.aa.ufl.edu/docs/18/september2019/IDS2935_%20Hind%20&amp;%20Valdes%20Kroff%20UFQ1%20Justice%20&amp;%20Power_%20Just%20English_%20Combined.pdf" TargetMode="External"/><Relationship Id="rId11" Type="http://schemas.openxmlformats.org/officeDocument/2006/relationships/hyperlink" Target="http://fora.aa.ufl.edu/docs/18/september2019/IDS2935%20UFQ2%20Social_Behavioral_%20Sexual%20Controversies%20Combined.pdf" TargetMode="External"/><Relationship Id="rId5" Type="http://schemas.openxmlformats.org/officeDocument/2006/relationships/hyperlink" Target="http://fora.aa.ufl.edu/docs/18/september2019/IDS2935_%20UFQUEST%201,%20Imagining%20Social%20Justice_%20The%20Long%20Civil%20Rights%20Movement%20Combined.pdf" TargetMode="External"/><Relationship Id="rId15" Type="http://schemas.openxmlformats.org/officeDocument/2006/relationships/hyperlink" Target="http://fora.aa.ufl.edu/docs/18/september2019/IDS%202935%20Weeks%20UFQ2_%20Biodiversity%20in%20a%20Changing%20World%20Combined(1).pdf" TargetMode="External"/><Relationship Id="rId10" Type="http://schemas.openxmlformats.org/officeDocument/2006/relationships/hyperlink" Target="http://fora.aa.ufl.edu/docs/18/september2019/IDS%202935%20Acosta%20UFQ2_%20Feeding%20the%20Planet_%20Nutrition,%20Sustainability,%20and%20the%20Economics%20of%20Eating%20Combined.pdf" TargetMode="External"/><Relationship Id="rId4" Type="http://schemas.openxmlformats.org/officeDocument/2006/relationships/hyperlink" Target="http://fora.aa.ufl.edu/docs/18/september2019/UFQ1%20Sayhername%20Intersectionality%20&amp;%20Feminist%20Activism.pdf" TargetMode="External"/><Relationship Id="rId9" Type="http://schemas.openxmlformats.org/officeDocument/2006/relationships/hyperlink" Target="http://fora.aa.ufl.edu/docs/18/september2019/Conflict%20of%20Ideas%20How%20To%20Fight%20Fair%20combined%20doc.pdf" TargetMode="External"/><Relationship Id="rId14" Type="http://schemas.openxmlformats.org/officeDocument/2006/relationships/hyperlink" Target="http://fora.aa.ufl.edu/docs/18/september2019/IDS2935%20Zimmerman%20UFQ2%20CLIMATE%20CHANGE%20SCIENCE%20AND%20SOLUTIONS%20Combined.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fora.aa.ufl.edu/docs/18/september2019/D.%20Miller%20chart%20Sept_2019.pdf" TargetMode="External"/><Relationship Id="rId5" Type="http://schemas.openxmlformats.org/officeDocument/2006/relationships/hyperlink" Target="http://fora.aa.ufl.edu/docs/18/september2019/For%20GEC%206%20Sept--%20overview%20of%20QUC%20review%20for%20fall%2020.pdf" TargetMode="External"/><Relationship Id="rId4" Type="http://schemas.openxmlformats.org/officeDocument/2006/relationships/hyperlink" Target="http://fora.aa.ufl.edu/docs/18/september2019/2019-7-15_minutes_draf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7884" y="0"/>
            <a:ext cx="12198349" cy="6858000"/>
          </a:xfrm>
          <a:prstGeom prst="rect">
            <a:avLst/>
          </a:prstGeom>
        </p:spPr>
      </p:pic>
      <p:sp>
        <p:nvSpPr>
          <p:cNvPr id="9" name="TextBox 8"/>
          <p:cNvSpPr txBox="1"/>
          <p:nvPr/>
        </p:nvSpPr>
        <p:spPr>
          <a:xfrm>
            <a:off x="522391" y="1018132"/>
            <a:ext cx="6619965" cy="1069139"/>
          </a:xfrm>
          <a:prstGeom prst="rect">
            <a:avLst/>
          </a:prstGeom>
          <a:noFill/>
        </p:spPr>
        <p:txBody>
          <a:bodyPr wrap="square" rtlCol="0">
            <a:spAutoFit/>
          </a:bodyPr>
          <a:lstStyle/>
          <a:p>
            <a:pPr>
              <a:lnSpc>
                <a:spcPts val="3750"/>
              </a:lnSpc>
            </a:pPr>
            <a:r>
              <a:rPr lang="en-US" sz="4125" b="1" dirty="0">
                <a:solidFill>
                  <a:schemeClr val="bg1"/>
                </a:solidFill>
                <a:latin typeface="Gentona SemiBold" charset="0"/>
                <a:ea typeface="Gentona SemiBold" charset="0"/>
                <a:cs typeface="Gentona SemiBold" charset="0"/>
              </a:rPr>
              <a:t>General Education Committee</a:t>
            </a:r>
            <a:endParaRPr lang="en-US" sz="6675" b="1" dirty="0">
              <a:solidFill>
                <a:schemeClr val="bg1"/>
              </a:solidFill>
              <a:latin typeface="Gentona SemiBold" charset="0"/>
              <a:ea typeface="Gentona SemiBold" charset="0"/>
              <a:cs typeface="Gentona SemiBold" charset="0"/>
            </a:endParaRPr>
          </a:p>
        </p:txBody>
      </p:sp>
      <p:sp>
        <p:nvSpPr>
          <p:cNvPr id="10" name="TextBox 9"/>
          <p:cNvSpPr txBox="1"/>
          <p:nvPr/>
        </p:nvSpPr>
        <p:spPr>
          <a:xfrm>
            <a:off x="602221" y="2179346"/>
            <a:ext cx="5726008" cy="461665"/>
          </a:xfrm>
          <a:prstGeom prst="rect">
            <a:avLst/>
          </a:prstGeom>
          <a:noFill/>
        </p:spPr>
        <p:txBody>
          <a:bodyPr wrap="square" rtlCol="0">
            <a:spAutoFit/>
          </a:bodyPr>
          <a:lstStyle/>
          <a:p>
            <a:r>
              <a:rPr lang="en-US" sz="2400" b="1" dirty="0">
                <a:solidFill>
                  <a:schemeClr val="bg1"/>
                </a:solidFill>
                <a:latin typeface="Gentona SemiBold" charset="0"/>
                <a:ea typeface="Gentona SemiBold" charset="0"/>
                <a:cs typeface="Gentona SemiBold" charset="0"/>
              </a:rPr>
              <a:t>Recap of 2018-2019 and Looking Ahead</a:t>
            </a:r>
          </a:p>
        </p:txBody>
      </p:sp>
      <p:sp>
        <p:nvSpPr>
          <p:cNvPr id="11" name="TextBox 10"/>
          <p:cNvSpPr txBox="1"/>
          <p:nvPr/>
        </p:nvSpPr>
        <p:spPr>
          <a:xfrm>
            <a:off x="528462" y="5093714"/>
            <a:ext cx="7929738" cy="1323439"/>
          </a:xfrm>
          <a:prstGeom prst="rect">
            <a:avLst/>
          </a:prstGeom>
          <a:noFill/>
        </p:spPr>
        <p:txBody>
          <a:bodyPr wrap="square" rtlCol="0">
            <a:spAutoFit/>
          </a:bodyPr>
          <a:lstStyle/>
          <a:p>
            <a:r>
              <a:rPr lang="en-US" sz="2000" b="1" dirty="0">
                <a:solidFill>
                  <a:schemeClr val="bg1"/>
                </a:solidFill>
                <a:latin typeface="Gentona SemiBold" charset="0"/>
                <a:ea typeface="Gentona SemiBold" charset="0"/>
                <a:cs typeface="Gentona SemiBold" charset="0"/>
              </a:rPr>
              <a:t>Casey Griffith, Assistant Director, OUA</a:t>
            </a:r>
          </a:p>
          <a:p>
            <a:r>
              <a:rPr lang="en-US" sz="2000" b="1" dirty="0">
                <a:solidFill>
                  <a:schemeClr val="bg1"/>
                </a:solidFill>
                <a:latin typeface="Gentona SemiBold" charset="0"/>
                <a:ea typeface="Gentona SemiBold" charset="0"/>
                <a:cs typeface="Gentona SemiBold" charset="0"/>
              </a:rPr>
              <a:t>Angela S. Lindner, Associate Provost for Undergraduate Affairs</a:t>
            </a:r>
          </a:p>
          <a:p>
            <a:endParaRPr lang="en-US" sz="2000" b="1" dirty="0">
              <a:solidFill>
                <a:schemeClr val="bg1"/>
              </a:solidFill>
              <a:latin typeface="Gentona SemiBold" charset="0"/>
              <a:ea typeface="Gentona SemiBold" charset="0"/>
              <a:cs typeface="Gentona SemiBold" charset="0"/>
            </a:endParaRPr>
          </a:p>
          <a:p>
            <a:r>
              <a:rPr lang="en-US" sz="2000" b="1" dirty="0">
                <a:solidFill>
                  <a:schemeClr val="bg1"/>
                </a:solidFill>
                <a:latin typeface="Gentona SemiBold" charset="0"/>
                <a:ea typeface="Gentona SemiBold" charset="0"/>
                <a:cs typeface="Gentona SemiBold" charset="0"/>
              </a:rPr>
              <a:t>September 6, 2019</a:t>
            </a:r>
          </a:p>
        </p:txBody>
      </p:sp>
    </p:spTree>
    <p:extLst>
      <p:ext uri="{BB962C8B-B14F-4D97-AF65-F5344CB8AC3E}">
        <p14:creationId xmlns:p14="http://schemas.microsoft.com/office/powerpoint/2010/main" val="37753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6192" y="324035"/>
            <a:ext cx="7298208" cy="1015663"/>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UF Quest Courses:  </a:t>
            </a:r>
            <a:r>
              <a:rPr lang="en-US" sz="2800" b="1" spc="255" dirty="0">
                <a:solidFill>
                  <a:srgbClr val="0021A5"/>
                </a:solidFill>
                <a:latin typeface="Gentona SemiBold" charset="0"/>
                <a:ea typeface="Gentona SemiBold" charset="0"/>
                <a:cs typeface="Gentona SemiBold" charset="0"/>
              </a:rPr>
              <a:t>All Approved by the Summer “Super-Committee”</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1419978782"/>
              </p:ext>
            </p:extLst>
          </p:nvPr>
        </p:nvGraphicFramePr>
        <p:xfrm>
          <a:off x="1205925" y="2189607"/>
          <a:ext cx="7309915" cy="3869452"/>
        </p:xfrm>
        <a:graphic>
          <a:graphicData uri="http://schemas.openxmlformats.org/drawingml/2006/table">
            <a:tbl>
              <a:tblPr/>
              <a:tblGrid>
                <a:gridCol w="1971212">
                  <a:extLst>
                    <a:ext uri="{9D8B030D-6E8A-4147-A177-3AD203B41FA5}">
                      <a16:colId xmlns:a16="http://schemas.microsoft.com/office/drawing/2014/main" val="20000"/>
                    </a:ext>
                  </a:extLst>
                </a:gridCol>
                <a:gridCol w="1830414">
                  <a:extLst>
                    <a:ext uri="{9D8B030D-6E8A-4147-A177-3AD203B41FA5}">
                      <a16:colId xmlns:a16="http://schemas.microsoft.com/office/drawing/2014/main" val="20001"/>
                    </a:ext>
                  </a:extLst>
                </a:gridCol>
                <a:gridCol w="1443209">
                  <a:extLst>
                    <a:ext uri="{9D8B030D-6E8A-4147-A177-3AD203B41FA5}">
                      <a16:colId xmlns:a16="http://schemas.microsoft.com/office/drawing/2014/main" val="20002"/>
                    </a:ext>
                  </a:extLst>
                </a:gridCol>
                <a:gridCol w="2065080">
                  <a:extLst>
                    <a:ext uri="{9D8B030D-6E8A-4147-A177-3AD203B41FA5}">
                      <a16:colId xmlns:a16="http://schemas.microsoft.com/office/drawing/2014/main" val="20003"/>
                    </a:ext>
                  </a:extLst>
                </a:gridCol>
              </a:tblGrid>
              <a:tr h="101370">
                <a:tc>
                  <a:txBody>
                    <a:bodyPr/>
                    <a:lstStyle/>
                    <a:p>
                      <a:r>
                        <a:rPr lang="en-US" sz="1100" b="1">
                          <a:effectLst/>
                        </a:rPr>
                        <a:t>Course</a:t>
                      </a:r>
                      <a:endParaRPr lang="en-US" sz="1100">
                        <a:effectLst/>
                      </a:endParaRPr>
                    </a:p>
                  </a:txBody>
                  <a:tcPr marL="0" marR="0" marT="0" marB="0" anchor="ctr">
                    <a:lnL>
                      <a:noFill/>
                    </a:lnL>
                    <a:lnR>
                      <a:noFill/>
                    </a:lnR>
                    <a:lnT>
                      <a:noFill/>
                    </a:lnT>
                    <a:lnB>
                      <a:noFill/>
                    </a:lnB>
                  </a:tcPr>
                </a:tc>
                <a:tc>
                  <a:txBody>
                    <a:bodyPr/>
                    <a:lstStyle/>
                    <a:p>
                      <a:r>
                        <a:rPr lang="en-US" sz="1100" b="1">
                          <a:effectLst/>
                        </a:rPr>
                        <a:t>Requesting</a:t>
                      </a:r>
                      <a:endParaRPr lang="en-US" sz="1100">
                        <a:effectLst/>
                      </a:endParaRPr>
                    </a:p>
                  </a:txBody>
                  <a:tcPr marL="0" marR="0" marT="0" marB="0" anchor="ctr">
                    <a:lnL>
                      <a:noFill/>
                    </a:lnL>
                    <a:lnR>
                      <a:noFill/>
                    </a:lnR>
                    <a:lnT>
                      <a:noFill/>
                    </a:lnT>
                    <a:lnB>
                      <a:noFill/>
                    </a:lnB>
                  </a:tcPr>
                </a:tc>
                <a:tc>
                  <a:txBody>
                    <a:bodyPr/>
                    <a:lstStyle/>
                    <a:p>
                      <a:r>
                        <a:rPr lang="en-US" sz="1100" b="1">
                          <a:effectLst/>
                        </a:rPr>
                        <a:t>Submitter</a:t>
                      </a:r>
                      <a:endParaRPr lang="en-US" sz="1100">
                        <a:effectLst/>
                      </a:endParaRPr>
                    </a:p>
                  </a:txBody>
                  <a:tcPr marL="0" marR="0" marT="0" marB="0" anchor="ctr">
                    <a:lnL>
                      <a:noFill/>
                    </a:lnL>
                    <a:lnR>
                      <a:noFill/>
                    </a:lnR>
                    <a:lnT>
                      <a:noFill/>
                    </a:lnT>
                    <a:lnB>
                      <a:noFill/>
                    </a:lnB>
                  </a:tcPr>
                </a:tc>
                <a:tc>
                  <a:txBody>
                    <a:bodyPr/>
                    <a:lstStyle/>
                    <a:p>
                      <a:r>
                        <a:rPr lang="en-US" sz="1100" b="1">
                          <a:effectLst/>
                        </a:rPr>
                        <a:t>Recommendation</a:t>
                      </a:r>
                      <a:endParaRPr lang="en-US" sz="1100">
                        <a:effectLst/>
                      </a:endParaRPr>
                    </a:p>
                  </a:txBody>
                  <a:tcPr marL="0" marR="0" marT="0" marB="0" anchor="ctr">
                    <a:lnL>
                      <a:noFill/>
                    </a:lnL>
                    <a:lnR>
                      <a:noFill/>
                    </a:lnR>
                    <a:lnT>
                      <a:noFill/>
                    </a:lnT>
                    <a:lnB>
                      <a:noFill/>
                    </a:lnB>
                  </a:tcPr>
                </a:tc>
                <a:extLst>
                  <a:ext uri="{0D108BD9-81ED-4DB2-BD59-A6C34878D82A}">
                    <a16:rowId xmlns:a16="http://schemas.microsoft.com/office/drawing/2014/main" val="10000"/>
                  </a:ext>
                </a:extLst>
              </a:tr>
              <a:tr h="272058">
                <a:tc>
                  <a:txBody>
                    <a:bodyPr/>
                    <a:lstStyle/>
                    <a:p>
                      <a:r>
                        <a:rPr lang="en-US" sz="1100" u="none" strike="noStrike" dirty="0">
                          <a:solidFill>
                            <a:srgbClr val="2D5F91"/>
                          </a:solidFill>
                          <a:effectLst/>
                          <a:hlinkClick r:id="rId4" invalidUrl="http://fora.aa.ufl.edu/docs//18///september2019//UFQ1 Sayhername Intersectionality &amp; Feminist Activism.pdf"/>
                        </a:rPr>
                        <a:t>UFQ1 - #Sayhername:  Intersectionality &amp; Feminist Activism</a:t>
                      </a:r>
                      <a:endParaRPr lang="en-US" sz="1100" dirty="0">
                        <a:effectLst/>
                      </a:endParaRPr>
                    </a:p>
                  </a:txBody>
                  <a:tcPr marL="0" marR="0" marT="0" marB="0" anchor="ctr">
                    <a:lnL>
                      <a:noFill/>
                    </a:lnL>
                    <a:lnR>
                      <a:noFill/>
                    </a:lnR>
                    <a:lnT>
                      <a:noFill/>
                    </a:lnT>
                    <a:lnB>
                      <a:noFill/>
                    </a:lnB>
                  </a:tcPr>
                </a:tc>
                <a:tc>
                  <a:txBody>
                    <a:bodyPr/>
                    <a:lstStyle/>
                    <a:p>
                      <a:r>
                        <a:rPr lang="pl-PL" sz="1100" dirty="0">
                          <a:effectLst/>
                        </a:rPr>
                        <a:t>D, H,  WR4000</a:t>
                      </a:r>
                    </a:p>
                  </a:txBody>
                  <a:tcPr marL="0" marR="0" marT="0" marB="0" anchor="ctr">
                    <a:lnL>
                      <a:noFill/>
                    </a:lnL>
                    <a:lnR>
                      <a:noFill/>
                    </a:lnR>
                    <a:lnT>
                      <a:noFill/>
                    </a:lnT>
                    <a:lnB>
                      <a:noFill/>
                    </a:lnB>
                  </a:tcPr>
                </a:tc>
                <a:tc>
                  <a:txBody>
                    <a:bodyPr/>
                    <a:lstStyle/>
                    <a:p>
                      <a:r>
                        <a:rPr lang="en-US" sz="1100">
                          <a:effectLst/>
                        </a:rPr>
                        <a:t>E. Garcia</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1"/>
                  </a:ext>
                </a:extLst>
              </a:tr>
              <a:tr h="181372">
                <a:tc>
                  <a:txBody>
                    <a:bodyPr/>
                    <a:lstStyle/>
                    <a:p>
                      <a:r>
                        <a:rPr lang="en-US" sz="1100" u="none" strike="noStrike">
                          <a:solidFill>
                            <a:srgbClr val="2D5F91"/>
                          </a:solidFill>
                          <a:effectLst/>
                          <a:hlinkClick r:id="rId5" invalidUrl="http://fora.aa.ufl.edu/docs//18///september2019//IDS2935_ UFQUEST 1, Imagining Social Justice_ The Long Civil Rights Movement Combined.pdf"/>
                        </a:rPr>
                        <a:t>UFQ1 - The Long Civil Rights Movement</a:t>
                      </a:r>
                      <a:endParaRPr lang="en-US" sz="1100">
                        <a:effectLst/>
                      </a:endParaRPr>
                    </a:p>
                  </a:txBody>
                  <a:tcPr marL="0" marR="0" marT="0" marB="0" anchor="ctr">
                    <a:lnL>
                      <a:noFill/>
                    </a:lnL>
                    <a:lnR>
                      <a:noFill/>
                    </a:lnR>
                    <a:lnT>
                      <a:noFill/>
                    </a:lnT>
                    <a:lnB>
                      <a:noFill/>
                    </a:lnB>
                  </a:tcPr>
                </a:tc>
                <a:tc>
                  <a:txBody>
                    <a:bodyPr/>
                    <a:lstStyle/>
                    <a:p>
                      <a:r>
                        <a:rPr lang="en-US" sz="1100">
                          <a:effectLst/>
                        </a:rPr>
                        <a:t>D, H, WR2000</a:t>
                      </a:r>
                    </a:p>
                  </a:txBody>
                  <a:tcPr marL="0" marR="0" marT="0" marB="0" anchor="ctr">
                    <a:lnL>
                      <a:noFill/>
                    </a:lnL>
                    <a:lnR>
                      <a:noFill/>
                    </a:lnR>
                    <a:lnT>
                      <a:noFill/>
                    </a:lnT>
                    <a:lnB>
                      <a:noFill/>
                    </a:lnB>
                  </a:tcPr>
                </a:tc>
                <a:tc>
                  <a:txBody>
                    <a:bodyPr/>
                    <a:lstStyle/>
                    <a:p>
                      <a:r>
                        <a:rPr lang="en-US" sz="1100">
                          <a:effectLst/>
                        </a:rPr>
                        <a:t>L. Pearlman</a:t>
                      </a:r>
                    </a:p>
                  </a:txBody>
                  <a:tcPr marL="0" marR="0" marT="0" marB="0" anchor="ctr">
                    <a:lnL>
                      <a:noFill/>
                    </a:lnL>
                    <a:lnR>
                      <a:noFill/>
                    </a:lnR>
                    <a:lnT>
                      <a:noFill/>
                    </a:lnT>
                    <a:lnB>
                      <a:noFill/>
                    </a:lnB>
                  </a:tcPr>
                </a:tc>
                <a:tc>
                  <a:txBody>
                    <a:bodyPr/>
                    <a:lstStyle/>
                    <a:p>
                      <a:r>
                        <a:rPr lang="en-US" sz="1100" dirty="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2"/>
                  </a:ext>
                </a:extLst>
              </a:tr>
              <a:tr h="136028">
                <a:tc>
                  <a:txBody>
                    <a:bodyPr/>
                    <a:lstStyle/>
                    <a:p>
                      <a:r>
                        <a:rPr lang="en-US" sz="1100" u="none" strike="noStrike">
                          <a:solidFill>
                            <a:srgbClr val="2D5F91"/>
                          </a:solidFill>
                          <a:effectLst/>
                          <a:hlinkClick r:id="rId6" invalidUrl="http://fora.aa.ufl.edu/docs//18///september2019//IDS2935_ Hind &amp; Valdes Kroff UFQ1 Justice &amp; Power_ Just English_ Combined.pdf"/>
                        </a:rPr>
                        <a:t>UFQ1 – Just English?</a:t>
                      </a:r>
                      <a:endParaRPr lang="en-US" sz="1100">
                        <a:effectLst/>
                      </a:endParaRPr>
                    </a:p>
                  </a:txBody>
                  <a:tcPr marL="0" marR="0" marT="0" marB="0" anchor="ctr">
                    <a:lnL>
                      <a:noFill/>
                    </a:lnL>
                    <a:lnR>
                      <a:noFill/>
                    </a:lnR>
                    <a:lnT>
                      <a:noFill/>
                    </a:lnT>
                    <a:lnB>
                      <a:noFill/>
                    </a:lnB>
                  </a:tcPr>
                </a:tc>
                <a:tc>
                  <a:txBody>
                    <a:bodyPr/>
                    <a:lstStyle/>
                    <a:p>
                      <a:r>
                        <a:rPr lang="en-US" sz="1100">
                          <a:effectLst/>
                        </a:rPr>
                        <a:t>H</a:t>
                      </a:r>
                    </a:p>
                  </a:txBody>
                  <a:tcPr marL="0" marR="0" marT="0" marB="0" anchor="ctr">
                    <a:lnL>
                      <a:noFill/>
                    </a:lnL>
                    <a:lnR>
                      <a:noFill/>
                    </a:lnR>
                    <a:lnT>
                      <a:noFill/>
                    </a:lnT>
                    <a:lnB>
                      <a:noFill/>
                    </a:lnB>
                  </a:tcPr>
                </a:tc>
                <a:tc>
                  <a:txBody>
                    <a:bodyPr/>
                    <a:lstStyle/>
                    <a:p>
                      <a:r>
                        <a:rPr lang="en-US" sz="1100">
                          <a:effectLst/>
                        </a:rPr>
                        <a:t>J. Kroff &amp; E. Hind</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3"/>
                  </a:ext>
                </a:extLst>
              </a:tr>
              <a:tr h="226714">
                <a:tc>
                  <a:txBody>
                    <a:bodyPr/>
                    <a:lstStyle/>
                    <a:p>
                      <a:r>
                        <a:rPr lang="en-US" sz="1100" u="none" strike="noStrike">
                          <a:solidFill>
                            <a:srgbClr val="2D5F91"/>
                          </a:solidFill>
                          <a:effectLst/>
                          <a:hlinkClick r:id="rId7" invalidUrl="http://fora.aa.ufl.edu/docs//18///september2019//IDS2935_ UFQUEST 1, NATURE AND CULTURE_ DOGS BETWEEN CULTURE AND NATURE Combined(1).pdf"/>
                        </a:rPr>
                        <a:t>UFQ1 – Dogs Between Culture and Nature</a:t>
                      </a:r>
                      <a:endParaRPr lang="en-US" sz="1100">
                        <a:effectLst/>
                      </a:endParaRPr>
                    </a:p>
                  </a:txBody>
                  <a:tcPr marL="0" marR="0" marT="0" marB="0" anchor="ctr">
                    <a:lnL>
                      <a:noFill/>
                    </a:lnL>
                    <a:lnR>
                      <a:noFill/>
                    </a:lnR>
                    <a:lnT>
                      <a:noFill/>
                    </a:lnT>
                    <a:lnB>
                      <a:noFill/>
                    </a:lnB>
                  </a:tcPr>
                </a:tc>
                <a:tc>
                  <a:txBody>
                    <a:bodyPr/>
                    <a:lstStyle/>
                    <a:p>
                      <a:r>
                        <a:rPr lang="en-US" sz="1100">
                          <a:effectLst/>
                        </a:rPr>
                        <a:t>H, N, WR2000</a:t>
                      </a:r>
                    </a:p>
                  </a:txBody>
                  <a:tcPr marL="0" marR="0" marT="0" marB="0" anchor="ctr">
                    <a:lnL>
                      <a:noFill/>
                    </a:lnL>
                    <a:lnR>
                      <a:noFill/>
                    </a:lnR>
                    <a:lnT>
                      <a:noFill/>
                    </a:lnT>
                    <a:lnB>
                      <a:noFill/>
                    </a:lnB>
                  </a:tcPr>
                </a:tc>
                <a:tc>
                  <a:txBody>
                    <a:bodyPr/>
                    <a:lstStyle/>
                    <a:p>
                      <a:r>
                        <a:rPr lang="en-US" sz="1100">
                          <a:effectLst/>
                        </a:rPr>
                        <a:t>S. Tlili</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4"/>
                  </a:ext>
                </a:extLst>
              </a:tr>
              <a:tr h="136028">
                <a:tc>
                  <a:txBody>
                    <a:bodyPr/>
                    <a:lstStyle/>
                    <a:p>
                      <a:r>
                        <a:rPr lang="en-US" sz="1100" u="none" strike="noStrike">
                          <a:solidFill>
                            <a:srgbClr val="2D5F91"/>
                          </a:solidFill>
                          <a:effectLst/>
                          <a:hlinkClick r:id="rId8" invalidUrl="http://fora.aa.ufl.edu/docs//18///september2019//IDS2935 UFQUEST1, THEME_ NATURE AND CULTURE   INDIGENOUS VALUES Combined.pdf"/>
                        </a:rPr>
                        <a:t>UFQ1 – Indigenous Values</a:t>
                      </a:r>
                      <a:endParaRPr lang="en-US" sz="1100">
                        <a:effectLst/>
                      </a:endParaRPr>
                    </a:p>
                  </a:txBody>
                  <a:tcPr marL="0" marR="0" marT="0" marB="0" anchor="ctr">
                    <a:lnL>
                      <a:noFill/>
                    </a:lnL>
                    <a:lnR>
                      <a:noFill/>
                    </a:lnR>
                    <a:lnT>
                      <a:noFill/>
                    </a:lnT>
                    <a:lnB>
                      <a:noFill/>
                    </a:lnB>
                  </a:tcPr>
                </a:tc>
                <a:tc>
                  <a:txBody>
                    <a:bodyPr/>
                    <a:lstStyle/>
                    <a:p>
                      <a:r>
                        <a:rPr lang="en-US" sz="1100">
                          <a:effectLst/>
                        </a:rPr>
                        <a:t>D, H, WR4000</a:t>
                      </a:r>
                    </a:p>
                  </a:txBody>
                  <a:tcPr marL="0" marR="0" marT="0" marB="0" anchor="ctr">
                    <a:lnL>
                      <a:noFill/>
                    </a:lnL>
                    <a:lnR>
                      <a:noFill/>
                    </a:lnR>
                    <a:lnT>
                      <a:noFill/>
                    </a:lnT>
                    <a:lnB>
                      <a:noFill/>
                    </a:lnB>
                  </a:tcPr>
                </a:tc>
                <a:tc>
                  <a:txBody>
                    <a:bodyPr/>
                    <a:lstStyle/>
                    <a:p>
                      <a:r>
                        <a:rPr lang="en-US" sz="1100">
                          <a:effectLst/>
                        </a:rPr>
                        <a:t>R. Wright</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5"/>
                  </a:ext>
                </a:extLst>
              </a:tr>
              <a:tr h="226714">
                <a:tc>
                  <a:txBody>
                    <a:bodyPr/>
                    <a:lstStyle/>
                    <a:p>
                      <a:r>
                        <a:rPr lang="en-US" sz="1100" u="none" strike="noStrike">
                          <a:solidFill>
                            <a:srgbClr val="2D5F91"/>
                          </a:solidFill>
                          <a:effectLst/>
                          <a:hlinkClick r:id="rId9" invalidUrl="http://fora.aa.ufl.edu/docs//18///september2019//Conflict of Ideas How To Fight Fair combined doc.pdf"/>
                        </a:rPr>
                        <a:t>UFQ1 - Conflict of Ideas: How to Fight Fair</a:t>
                      </a:r>
                      <a:endParaRPr lang="en-US" sz="1100">
                        <a:effectLst/>
                      </a:endParaRPr>
                    </a:p>
                  </a:txBody>
                  <a:tcPr marL="0" marR="0" marT="0" marB="0" anchor="ctr">
                    <a:lnL>
                      <a:noFill/>
                    </a:lnL>
                    <a:lnR>
                      <a:noFill/>
                    </a:lnR>
                    <a:lnT>
                      <a:noFill/>
                    </a:lnT>
                    <a:lnB>
                      <a:noFill/>
                    </a:lnB>
                  </a:tcPr>
                </a:tc>
                <a:tc>
                  <a:txBody>
                    <a:bodyPr/>
                    <a:lstStyle/>
                    <a:p>
                      <a:r>
                        <a:rPr lang="en-US" sz="1100">
                          <a:effectLst/>
                        </a:rPr>
                        <a:t>H, WR2000</a:t>
                      </a:r>
                    </a:p>
                  </a:txBody>
                  <a:tcPr marL="0" marR="0" marT="0" marB="0" anchor="ctr">
                    <a:lnL>
                      <a:noFill/>
                    </a:lnL>
                    <a:lnR>
                      <a:noFill/>
                    </a:lnR>
                    <a:lnT>
                      <a:noFill/>
                    </a:lnT>
                    <a:lnB>
                      <a:noFill/>
                    </a:lnB>
                  </a:tcPr>
                </a:tc>
                <a:tc>
                  <a:txBody>
                    <a:bodyPr/>
                    <a:lstStyle/>
                    <a:p>
                      <a:r>
                        <a:rPr lang="en-US" sz="1100">
                          <a:effectLst/>
                        </a:rPr>
                        <a:t>R. Borges</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6"/>
                  </a:ext>
                </a:extLst>
              </a:tr>
              <a:tr h="272058">
                <a:tc>
                  <a:txBody>
                    <a:bodyPr/>
                    <a:lstStyle/>
                    <a:p>
                      <a:r>
                        <a:rPr lang="en-US" sz="1100" u="none" strike="noStrike">
                          <a:solidFill>
                            <a:srgbClr val="2D5F91"/>
                          </a:solidFill>
                          <a:effectLst/>
                          <a:hlinkClick r:id="rId10" invalidUrl="http://fora.aa.ufl.edu/docs//18///september2019//IDS 2935 Acosta UFQ2_ Feeding the Planet_ Nutrition, Sustainability, and the Economics of Eating Combined.pdf"/>
                        </a:rPr>
                        <a:t>UFQ2 - Nutrition, Sustainability, and the Economics of Eating</a:t>
                      </a:r>
                      <a:endParaRPr lang="en-US" sz="1100">
                        <a:effectLst/>
                      </a:endParaRPr>
                    </a:p>
                  </a:txBody>
                  <a:tcPr marL="0" marR="0" marT="0" marB="0" anchor="ctr">
                    <a:lnL>
                      <a:noFill/>
                    </a:lnL>
                    <a:lnR>
                      <a:noFill/>
                    </a:lnR>
                    <a:lnT>
                      <a:noFill/>
                    </a:lnT>
                    <a:lnB>
                      <a:noFill/>
                    </a:lnB>
                  </a:tcPr>
                </a:tc>
                <a:tc>
                  <a:txBody>
                    <a:bodyPr/>
                    <a:lstStyle/>
                    <a:p>
                      <a:r>
                        <a:rPr lang="en-US" sz="1100">
                          <a:effectLst/>
                        </a:rPr>
                        <a:t>N, S</a:t>
                      </a:r>
                    </a:p>
                  </a:txBody>
                  <a:tcPr marL="0" marR="0" marT="0" marB="0" anchor="ctr">
                    <a:lnL>
                      <a:noFill/>
                    </a:lnL>
                    <a:lnR>
                      <a:noFill/>
                    </a:lnR>
                    <a:lnT>
                      <a:noFill/>
                    </a:lnT>
                    <a:lnB>
                      <a:noFill/>
                    </a:lnB>
                  </a:tcPr>
                </a:tc>
                <a:tc>
                  <a:txBody>
                    <a:bodyPr/>
                    <a:lstStyle/>
                    <a:p>
                      <a:r>
                        <a:rPr lang="en-US" sz="1100">
                          <a:effectLst/>
                        </a:rPr>
                        <a:t>L. Acosta</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7"/>
                  </a:ext>
                </a:extLst>
              </a:tr>
              <a:tr h="181372">
                <a:tc>
                  <a:txBody>
                    <a:bodyPr/>
                    <a:lstStyle/>
                    <a:p>
                      <a:r>
                        <a:rPr lang="en-US" sz="1100" u="none" strike="noStrike">
                          <a:solidFill>
                            <a:srgbClr val="2D5F91"/>
                          </a:solidFill>
                          <a:effectLst/>
                          <a:hlinkClick r:id="rId11" invalidUrl="http://fora.aa.ufl.edu/docs//18///september2019//IDS2935 UFQ2 Social_Behavioral_ Sexual Controversies Combined.pdf"/>
                        </a:rPr>
                        <a:t>UFQ2 - Sexual Controversies</a:t>
                      </a:r>
                      <a:endParaRPr lang="en-US" sz="1100">
                        <a:effectLst/>
                      </a:endParaRPr>
                    </a:p>
                  </a:txBody>
                  <a:tcPr marL="0" marR="0" marT="0" marB="0" anchor="ctr">
                    <a:lnL>
                      <a:noFill/>
                    </a:lnL>
                    <a:lnR>
                      <a:noFill/>
                    </a:lnR>
                    <a:lnT>
                      <a:noFill/>
                    </a:lnT>
                    <a:lnB>
                      <a:noFill/>
                    </a:lnB>
                  </a:tcPr>
                </a:tc>
                <a:tc>
                  <a:txBody>
                    <a:bodyPr/>
                    <a:lstStyle/>
                    <a:p>
                      <a:r>
                        <a:rPr lang="en-US" sz="1100">
                          <a:effectLst/>
                        </a:rPr>
                        <a:t>D, S</a:t>
                      </a:r>
                    </a:p>
                  </a:txBody>
                  <a:tcPr marL="0" marR="0" marT="0" marB="0" anchor="ctr">
                    <a:lnL>
                      <a:noFill/>
                    </a:lnL>
                    <a:lnR>
                      <a:noFill/>
                    </a:lnR>
                    <a:lnT>
                      <a:noFill/>
                    </a:lnT>
                    <a:lnB>
                      <a:noFill/>
                    </a:lnB>
                  </a:tcPr>
                </a:tc>
                <a:tc>
                  <a:txBody>
                    <a:bodyPr/>
                    <a:lstStyle/>
                    <a:p>
                      <a:r>
                        <a:rPr lang="en-US" sz="1100">
                          <a:effectLst/>
                        </a:rPr>
                        <a:t>S. Bogart</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8"/>
                  </a:ext>
                </a:extLst>
              </a:tr>
              <a:tr h="226714">
                <a:tc>
                  <a:txBody>
                    <a:bodyPr/>
                    <a:lstStyle/>
                    <a:p>
                      <a:r>
                        <a:rPr lang="en-US" sz="1100" u="none" strike="noStrike">
                          <a:solidFill>
                            <a:srgbClr val="2D5F91"/>
                          </a:solidFill>
                          <a:effectLst/>
                          <a:hlinkClick r:id="rId12" invalidUrl="http://fora.aa.ufl.edu/docs//18///september2019//IDS2935 Caloiaro UFQUEST 2 Words Matter the Discourse of Public Engagement combined doc.pdf"/>
                        </a:rPr>
                        <a:t>UFQ2 - The Discourse of Public Engagement</a:t>
                      </a:r>
                      <a:endParaRPr lang="en-US" sz="1100">
                        <a:effectLst/>
                      </a:endParaRPr>
                    </a:p>
                  </a:txBody>
                  <a:tcPr marL="0" marR="0" marT="0" marB="0" anchor="ctr">
                    <a:lnL>
                      <a:noFill/>
                    </a:lnL>
                    <a:lnR>
                      <a:noFill/>
                    </a:lnR>
                    <a:lnT>
                      <a:noFill/>
                    </a:lnT>
                    <a:lnB>
                      <a:noFill/>
                    </a:lnB>
                  </a:tcPr>
                </a:tc>
                <a:tc>
                  <a:txBody>
                    <a:bodyPr/>
                    <a:lstStyle/>
                    <a:p>
                      <a:r>
                        <a:rPr lang="pl-PL" sz="1100">
                          <a:effectLst/>
                        </a:rPr>
                        <a:t>D, S, WR2000</a:t>
                      </a:r>
                    </a:p>
                  </a:txBody>
                  <a:tcPr marL="0" marR="0" marT="0" marB="0" anchor="ctr">
                    <a:lnL>
                      <a:noFill/>
                    </a:lnL>
                    <a:lnR>
                      <a:noFill/>
                    </a:lnR>
                    <a:lnT>
                      <a:noFill/>
                    </a:lnT>
                    <a:lnB>
                      <a:noFill/>
                    </a:lnB>
                  </a:tcPr>
                </a:tc>
                <a:tc>
                  <a:txBody>
                    <a:bodyPr/>
                    <a:lstStyle/>
                    <a:p>
                      <a:r>
                        <a:rPr lang="en-US" sz="1100">
                          <a:effectLst/>
                        </a:rPr>
                        <a:t>A. Caloiaro</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09"/>
                  </a:ext>
                </a:extLst>
              </a:tr>
              <a:tr h="226714">
                <a:tc>
                  <a:txBody>
                    <a:bodyPr/>
                    <a:lstStyle/>
                    <a:p>
                      <a:r>
                        <a:rPr lang="en-US" sz="1100" u="none" strike="noStrike">
                          <a:solidFill>
                            <a:srgbClr val="2D5F91"/>
                          </a:solidFill>
                          <a:effectLst/>
                          <a:hlinkClick r:id="rId13" invalidUrl="http://fora.aa.ufl.edu/docs//18///september2019//IDS2935 Kleiman&amp;Lord Chemistry in the Cocina Latina Combined.pdf"/>
                        </a:rPr>
                        <a:t>UFQ2 - Chemistry in the Cocina Latina</a:t>
                      </a:r>
                      <a:endParaRPr lang="en-US" sz="1100">
                        <a:effectLst/>
                      </a:endParaRPr>
                    </a:p>
                  </a:txBody>
                  <a:tcPr marL="0" marR="0" marT="0" marB="0" anchor="ctr">
                    <a:lnL>
                      <a:noFill/>
                    </a:lnL>
                    <a:lnR>
                      <a:noFill/>
                    </a:lnR>
                    <a:lnT>
                      <a:noFill/>
                    </a:lnT>
                    <a:lnB>
                      <a:noFill/>
                    </a:lnB>
                  </a:tcPr>
                </a:tc>
                <a:tc>
                  <a:txBody>
                    <a:bodyPr/>
                    <a:lstStyle/>
                    <a:p>
                      <a:r>
                        <a:rPr lang="nl-NL" sz="1100">
                          <a:effectLst/>
                        </a:rPr>
                        <a:t>P, N</a:t>
                      </a:r>
                    </a:p>
                  </a:txBody>
                  <a:tcPr marL="0" marR="0" marT="0" marB="0" anchor="ctr">
                    <a:lnL>
                      <a:noFill/>
                    </a:lnL>
                    <a:lnR>
                      <a:noFill/>
                    </a:lnR>
                    <a:lnT>
                      <a:noFill/>
                    </a:lnT>
                    <a:lnB>
                      <a:noFill/>
                    </a:lnB>
                  </a:tcPr>
                </a:tc>
                <a:tc>
                  <a:txBody>
                    <a:bodyPr/>
                    <a:lstStyle/>
                    <a:p>
                      <a:r>
                        <a:rPr lang="en-US" sz="1100">
                          <a:effectLst/>
                        </a:rPr>
                        <a:t>G. Lord-Ward &amp; V. Kleiman</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10"/>
                  </a:ext>
                </a:extLst>
              </a:tr>
              <a:tr h="272058">
                <a:tc>
                  <a:txBody>
                    <a:bodyPr/>
                    <a:lstStyle/>
                    <a:p>
                      <a:r>
                        <a:rPr lang="en-US" sz="1100" u="none" strike="noStrike">
                          <a:solidFill>
                            <a:srgbClr val="2D5F91"/>
                          </a:solidFill>
                          <a:effectLst/>
                          <a:hlinkClick r:id="rId14" invalidUrl="http://fora.aa.ufl.edu/docs//18///september2019//IDS2935 Zimmerman UFQ2 CLIMATE CHANGE SCIENCE AND SOLUTIONS Combined.pdf"/>
                        </a:rPr>
                        <a:t>UFQ2 – Climate Change Science and Solutions</a:t>
                      </a:r>
                      <a:endParaRPr lang="en-US" sz="1100">
                        <a:effectLst/>
                      </a:endParaRPr>
                    </a:p>
                  </a:txBody>
                  <a:tcPr marL="0" marR="0" marT="0" marB="0" anchor="ctr">
                    <a:lnL>
                      <a:noFill/>
                    </a:lnL>
                    <a:lnR>
                      <a:noFill/>
                    </a:lnR>
                    <a:lnT>
                      <a:noFill/>
                    </a:lnT>
                    <a:lnB>
                      <a:noFill/>
                    </a:lnB>
                  </a:tcPr>
                </a:tc>
                <a:tc>
                  <a:txBody>
                    <a:bodyPr/>
                    <a:lstStyle/>
                    <a:p>
                      <a:r>
                        <a:rPr lang="nl-NL" sz="1100">
                          <a:effectLst/>
                        </a:rPr>
                        <a:t>P, N</a:t>
                      </a:r>
                    </a:p>
                  </a:txBody>
                  <a:tcPr marL="0" marR="0" marT="0" marB="0" anchor="ctr">
                    <a:lnL>
                      <a:noFill/>
                    </a:lnL>
                    <a:lnR>
                      <a:noFill/>
                    </a:lnR>
                    <a:lnT>
                      <a:noFill/>
                    </a:lnT>
                    <a:lnB>
                      <a:noFill/>
                    </a:lnB>
                  </a:tcPr>
                </a:tc>
                <a:tc>
                  <a:txBody>
                    <a:bodyPr/>
                    <a:lstStyle/>
                    <a:p>
                      <a:r>
                        <a:rPr lang="en-US" sz="1100">
                          <a:effectLst/>
                        </a:rPr>
                        <a:t>A. Zimmerman</a:t>
                      </a:r>
                    </a:p>
                  </a:txBody>
                  <a:tcPr marL="0" marR="0" marT="0" marB="0" anchor="ctr">
                    <a:lnL>
                      <a:noFill/>
                    </a:lnL>
                    <a:lnR>
                      <a:noFill/>
                    </a:lnR>
                    <a:lnT>
                      <a:noFill/>
                    </a:lnT>
                    <a:lnB>
                      <a:noFill/>
                    </a:lnB>
                  </a:tcPr>
                </a:tc>
                <a:tc>
                  <a:txBody>
                    <a:bodyPr/>
                    <a:lstStyle/>
                    <a:p>
                      <a:r>
                        <a:rPr lang="en-US" sz="110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11"/>
                  </a:ext>
                </a:extLst>
              </a:tr>
              <a:tr h="226714">
                <a:tc>
                  <a:txBody>
                    <a:bodyPr/>
                    <a:lstStyle/>
                    <a:p>
                      <a:r>
                        <a:rPr lang="en-US" sz="1100" u="none" strike="noStrike">
                          <a:solidFill>
                            <a:srgbClr val="2D5F91"/>
                          </a:solidFill>
                          <a:effectLst/>
                          <a:hlinkClick r:id="rId15" invalidUrl="http://fora.aa.ufl.edu/docs//18///september2019//IDS 2935 Weeks UFQ2_ Biodiversity in a Changing World Combined(1).pdf"/>
                        </a:rPr>
                        <a:t>UFQ2 - Biodiversity in a Changing World</a:t>
                      </a:r>
                      <a:endParaRPr lang="en-US" sz="1100">
                        <a:effectLst/>
                      </a:endParaRPr>
                    </a:p>
                  </a:txBody>
                  <a:tcPr marL="0" marR="0" marT="0" marB="0" anchor="ctr">
                    <a:lnL>
                      <a:noFill/>
                    </a:lnL>
                    <a:lnR>
                      <a:noFill/>
                    </a:lnR>
                    <a:lnT>
                      <a:noFill/>
                    </a:lnT>
                    <a:lnB>
                      <a:noFill/>
                    </a:lnB>
                  </a:tcPr>
                </a:tc>
                <a:tc>
                  <a:txBody>
                    <a:bodyPr/>
                    <a:lstStyle/>
                    <a:p>
                      <a:r>
                        <a:rPr lang="en-US" sz="1100">
                          <a:effectLst/>
                        </a:rPr>
                        <a:t>B</a:t>
                      </a:r>
                    </a:p>
                  </a:txBody>
                  <a:tcPr marL="0" marR="0" marT="0" marB="0" anchor="ctr">
                    <a:lnL>
                      <a:noFill/>
                    </a:lnL>
                    <a:lnR>
                      <a:noFill/>
                    </a:lnR>
                    <a:lnT>
                      <a:noFill/>
                    </a:lnT>
                    <a:lnB>
                      <a:noFill/>
                    </a:lnB>
                  </a:tcPr>
                </a:tc>
                <a:tc>
                  <a:txBody>
                    <a:bodyPr/>
                    <a:lstStyle/>
                    <a:p>
                      <a:r>
                        <a:rPr lang="en-US" sz="1100">
                          <a:effectLst/>
                        </a:rPr>
                        <a:t>J. Weeks</a:t>
                      </a:r>
                    </a:p>
                  </a:txBody>
                  <a:tcPr marL="0" marR="0" marT="0" marB="0" anchor="ctr">
                    <a:lnL>
                      <a:noFill/>
                    </a:lnL>
                    <a:lnR>
                      <a:noFill/>
                    </a:lnR>
                    <a:lnT>
                      <a:noFill/>
                    </a:lnT>
                    <a:lnB>
                      <a:noFill/>
                    </a:lnB>
                  </a:tcPr>
                </a:tc>
                <a:tc>
                  <a:txBody>
                    <a:bodyPr/>
                    <a:lstStyle/>
                    <a:p>
                      <a:r>
                        <a:rPr lang="en-US" sz="1100" dirty="0">
                          <a:effectLst/>
                        </a:rPr>
                        <a:t>Approve</a:t>
                      </a:r>
                    </a:p>
                  </a:txBody>
                  <a:tcPr marL="0" marR="0" marT="0" marB="0" anchor="ctr">
                    <a:lnL>
                      <a:noFill/>
                    </a:lnL>
                    <a:lnR>
                      <a:noFill/>
                    </a:lnR>
                    <a:lnT>
                      <a:noFill/>
                    </a:lnT>
                    <a:lnB>
                      <a:noFill/>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761961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30473" cy="5143500"/>
          </a:xfrm>
          <a:prstGeom prst="rect">
            <a:avLst/>
          </a:prstGeom>
        </p:spPr>
      </p:pic>
      <p:sp>
        <p:nvSpPr>
          <p:cNvPr id="5" name="Rectangle 4"/>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153796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30473" cy="5143500"/>
          </a:xfrm>
          <a:prstGeom prst="rect">
            <a:avLst/>
          </a:prstGeom>
        </p:spPr>
      </p:pic>
      <p:sp>
        <p:nvSpPr>
          <p:cNvPr id="5" name="Rectangle 4"/>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1678830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7250"/>
            <a:ext cx="9130473" cy="5143500"/>
          </a:xfrm>
          <a:prstGeom prst="rect">
            <a:avLst/>
          </a:prstGeom>
        </p:spPr>
      </p:pic>
      <p:sp>
        <p:nvSpPr>
          <p:cNvPr id="5" name="Rectangle 4"/>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188487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7608" y="63367"/>
            <a:ext cx="6855522"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TODAY’S MEETING AGENDA</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3" name="Rectangle 1"/>
          <p:cNvSpPr>
            <a:spLocks noChangeArrowheads="1"/>
          </p:cNvSpPr>
          <p:nvPr/>
        </p:nvSpPr>
        <p:spPr bwMode="auto">
          <a:xfrm>
            <a:off x="1148364" y="1834018"/>
            <a:ext cx="720634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lang="en-US" altLang="en-US" dirty="0">
                <a:solidFill>
                  <a:srgbClr val="444444"/>
                </a:solidFill>
                <a:latin typeface="Arial" charset="0"/>
              </a:rPr>
              <a:t>  </a:t>
            </a:r>
            <a:r>
              <a:rPr kumimoji="0" lang="en-US" altLang="en-US" b="0" i="0" u="none" strike="noStrike" cap="none" normalizeH="0" baseline="0" dirty="0">
                <a:ln>
                  <a:noFill/>
                </a:ln>
                <a:solidFill>
                  <a:srgbClr val="444444"/>
                </a:solidFill>
                <a:effectLst/>
                <a:latin typeface="Arial" charset="0"/>
              </a:rPr>
              <a:t>Welcome and Introductions</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0" i="0" u="none" strike="noStrike" cap="none" normalizeH="0" baseline="0" dirty="0">
                <a:ln>
                  <a:noFill/>
                </a:ln>
                <a:solidFill>
                  <a:srgbClr val="444444"/>
                </a:solidFill>
                <a:effectLst/>
                <a:latin typeface="Arial" charset="0"/>
              </a:rPr>
              <a:t>  Vote for co-chair</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n-US" altLang="en-US" b="0" i="0" u="none" strike="noStrike" cap="none" normalizeH="0" baseline="0" dirty="0">
                <a:ln>
                  <a:noFill/>
                </a:ln>
                <a:solidFill>
                  <a:srgbClr val="444444"/>
                </a:solidFill>
                <a:effectLst/>
                <a:latin typeface="Arial" charset="0"/>
              </a:rPr>
              <a:t>  Approval of draft minutes from </a:t>
            </a:r>
            <a:r>
              <a:rPr kumimoji="0" lang="en-US" altLang="en-US" b="0" i="0" u="none" strike="noStrike" cap="none" normalizeH="0" baseline="0" dirty="0">
                <a:ln>
                  <a:noFill/>
                </a:ln>
                <a:solidFill>
                  <a:srgbClr val="2D5F91"/>
                </a:solidFill>
                <a:effectLst/>
                <a:latin typeface="Arial" charset="0"/>
                <a:hlinkClick r:id="rId4"/>
              </a:rPr>
              <a:t>July 15th, 2019.</a:t>
            </a:r>
            <a:endParaRPr kumimoji="0" lang="en-US" altLang="en-US" b="0" i="0" u="none" strike="noStrike" cap="none" normalizeH="0" baseline="0" dirty="0">
              <a:ln>
                <a:noFill/>
              </a:ln>
              <a:solidFill>
                <a:srgbClr val="444444"/>
              </a:solidFill>
              <a:effectLst/>
              <a:latin typeface="Arial"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444444"/>
                </a:solidFill>
                <a:effectLst/>
                <a:latin typeface="Arial" charset="0"/>
              </a:rPr>
              <a:t>Note: May and Summer meeting minutes are available in the sidebar.</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n-US" altLang="en-US" b="0" i="0" u="none" strike="noStrike" cap="none" normalizeH="0" baseline="0" dirty="0">
                <a:ln>
                  <a:noFill/>
                </a:ln>
                <a:solidFill>
                  <a:srgbClr val="444444"/>
                </a:solidFill>
                <a:effectLst/>
                <a:latin typeface="Arial" charset="0"/>
              </a:rPr>
              <a:t>  Angela</a:t>
            </a:r>
            <a:r>
              <a:rPr kumimoji="0" lang="en-US" altLang="en-US" b="0" i="0" u="none" strike="noStrike" cap="none" normalizeH="0" dirty="0">
                <a:ln>
                  <a:noFill/>
                </a:ln>
                <a:solidFill>
                  <a:srgbClr val="444444"/>
                </a:solidFill>
                <a:effectLst/>
                <a:latin typeface="Arial" charset="0"/>
              </a:rPr>
              <a:t> Lindner &amp; Casey Griffith:  Recap of 2018-2019 and Upcoming Year</a:t>
            </a:r>
            <a:endParaRPr kumimoji="0" lang="en-US" altLang="en-US" b="0" i="0" u="none" strike="noStrike" cap="none" normalizeH="0" baseline="0" dirty="0">
              <a:ln>
                <a:noFill/>
              </a:ln>
              <a:solidFill>
                <a:srgbClr val="444444"/>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n-US" altLang="en-US" b="0" i="0" u="none" strike="noStrike" cap="none" normalizeH="0" baseline="0" dirty="0">
                <a:ln>
                  <a:noFill/>
                </a:ln>
                <a:solidFill>
                  <a:srgbClr val="444444"/>
                </a:solidFill>
                <a:effectLst/>
                <a:latin typeface="Arial" charset="0"/>
              </a:rPr>
              <a:t>  </a:t>
            </a:r>
            <a:r>
              <a:rPr kumimoji="0" lang="en-US" altLang="en-US" b="0" i="0" u="none" strike="noStrike" cap="none" normalizeH="0" baseline="0" dirty="0" err="1">
                <a:ln>
                  <a:noFill/>
                </a:ln>
                <a:solidFill>
                  <a:srgbClr val="444444"/>
                </a:solidFill>
                <a:effectLst/>
                <a:latin typeface="Arial" charset="0"/>
              </a:rPr>
              <a:t>Trysh</a:t>
            </a:r>
            <a:r>
              <a:rPr kumimoji="0" lang="en-US" altLang="en-US" b="0" i="0" u="none" strike="noStrike" cap="none" normalizeH="0" baseline="0" dirty="0">
                <a:ln>
                  <a:noFill/>
                </a:ln>
                <a:solidFill>
                  <a:srgbClr val="444444"/>
                </a:solidFill>
                <a:effectLst/>
                <a:latin typeface="Arial" charset="0"/>
              </a:rPr>
              <a:t> Travis </a:t>
            </a:r>
            <a:r>
              <a:rPr kumimoji="0" lang="mr-IN" altLang="en-US" b="0" i="0" u="none" strike="noStrike" cap="none" normalizeH="0" baseline="0" dirty="0">
                <a:ln>
                  <a:noFill/>
                </a:ln>
                <a:solidFill>
                  <a:srgbClr val="444444"/>
                </a:solidFill>
                <a:effectLst/>
                <a:latin typeface="Arial" charset="0"/>
              </a:rPr>
              <a:t>–</a:t>
            </a:r>
            <a:r>
              <a:rPr kumimoji="0" lang="en-US" altLang="en-US" b="0" i="0" u="none" strike="noStrike" cap="none" normalizeH="0" baseline="0" dirty="0">
                <a:ln>
                  <a:noFill/>
                </a:ln>
                <a:solidFill>
                  <a:srgbClr val="444444"/>
                </a:solidFill>
                <a:effectLst/>
                <a:latin typeface="Arial" charset="0"/>
              </a:rPr>
              <a:t> UF Quest</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2D5F91"/>
                </a:solidFill>
                <a:effectLst/>
                <a:latin typeface="Arial" charset="0"/>
                <a:hlinkClick r:id="rId5" invalidUrl="http://fora.aa.ufl.edu/docs//18///september2019//For GEC 6 Sept-- overview of QUC review for fall 20.pdf"/>
              </a:rPr>
              <a:t>Summer Quest review document</a:t>
            </a:r>
            <a:endParaRPr kumimoji="0" lang="en-US" altLang="en-US" b="0" i="0" u="none" strike="noStrike" cap="none" normalizeH="0" baseline="0" dirty="0">
              <a:ln>
                <a:noFill/>
              </a:ln>
              <a:solidFill>
                <a:srgbClr val="444444"/>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6"/>
              <a:tabLst/>
            </a:pPr>
            <a:r>
              <a:rPr kumimoji="0" lang="en-US" altLang="en-US" b="0" i="0" u="none" strike="noStrike" cap="none" normalizeH="0" baseline="0" dirty="0">
                <a:ln>
                  <a:noFill/>
                </a:ln>
                <a:solidFill>
                  <a:srgbClr val="444444"/>
                </a:solidFill>
                <a:effectLst/>
                <a:latin typeface="Arial" charset="0"/>
              </a:rPr>
              <a:t>  Vote - Quest/General Education courses</a:t>
            </a:r>
          </a:p>
          <a:p>
            <a:pPr marL="0" marR="0" lvl="0" indent="0" algn="l" defTabSz="914400" rtl="0" eaLnBrk="0" fontAlgn="base" latinLnBrk="0" hangingPunct="0">
              <a:lnSpc>
                <a:spcPct val="100000"/>
              </a:lnSpc>
              <a:spcBef>
                <a:spcPct val="0"/>
              </a:spcBef>
              <a:spcAft>
                <a:spcPct val="0"/>
              </a:spcAft>
              <a:buClrTx/>
              <a:buSzTx/>
              <a:buFontTx/>
              <a:buAutoNum type="arabicPeriod" startAt="7"/>
              <a:tabLst/>
            </a:pPr>
            <a:r>
              <a:rPr kumimoji="0" lang="en-US" altLang="en-US" b="0" i="0" u="none" strike="noStrike" cap="none" normalizeH="0" baseline="0" dirty="0">
                <a:ln>
                  <a:noFill/>
                </a:ln>
                <a:solidFill>
                  <a:srgbClr val="444444"/>
                </a:solidFill>
                <a:effectLst/>
                <a:latin typeface="Arial" charset="0"/>
              </a:rPr>
              <a:t>  Assessment Committee</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rgbClr val="444444"/>
                </a:solidFill>
                <a:effectLst/>
                <a:latin typeface="Arial" charset="0"/>
              </a:rPr>
              <a:t>Dr. Brophy &amp; Dr. Miller - </a:t>
            </a:r>
            <a:r>
              <a:rPr kumimoji="0" lang="en-US" altLang="en-US" b="0" i="0" u="none" strike="noStrike" cap="none" normalizeH="0" baseline="0" dirty="0">
                <a:ln>
                  <a:noFill/>
                </a:ln>
                <a:solidFill>
                  <a:srgbClr val="2D5F91"/>
                </a:solidFill>
                <a:effectLst/>
                <a:latin typeface="Arial" charset="0"/>
                <a:hlinkClick r:id="rId6" invalidUrl="http://fora.aa.ufl.edu/docs//18///september2019//D. Miller chart Sept_2019.pdf"/>
              </a:rPr>
              <a:t>Assessment Document</a:t>
            </a:r>
            <a:endParaRPr kumimoji="0" lang="en-US" altLang="en-US" b="0" i="0" u="none" strike="noStrike" cap="none" normalizeH="0" baseline="0" dirty="0">
              <a:ln>
                <a:noFill/>
              </a:ln>
              <a:solidFill>
                <a:srgbClr val="444444"/>
              </a:solidFill>
              <a:effectLst/>
              <a:latin typeface="Arial" charset="0"/>
            </a:endParaRPr>
          </a:p>
        </p:txBody>
      </p:sp>
    </p:spTree>
    <p:extLst>
      <p:ext uri="{BB962C8B-B14F-4D97-AF65-F5344CB8AC3E}">
        <p14:creationId xmlns:p14="http://schemas.microsoft.com/office/powerpoint/2010/main" val="1817287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43339" y="0"/>
            <a:ext cx="12633880" cy="7106558"/>
          </a:xfrm>
          <a:prstGeom prst="rect">
            <a:avLst/>
          </a:prstGeom>
        </p:spPr>
      </p:pic>
      <p:sp>
        <p:nvSpPr>
          <p:cNvPr id="12" name="Rectangle 11"/>
          <p:cNvSpPr/>
          <p:nvPr/>
        </p:nvSpPr>
        <p:spPr>
          <a:xfrm>
            <a:off x="2581240" y="2009883"/>
            <a:ext cx="4356590" cy="372346"/>
          </a:xfrm>
          <a:prstGeom prst="rect">
            <a:avLst/>
          </a:prstGeom>
          <a:solidFill>
            <a:srgbClr val="0021A5">
              <a:alpha val="25098"/>
            </a:srgbClr>
          </a:solidFill>
          <a:ln w="38100">
            <a:solidFill>
              <a:srgbClr val="F3702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10" name="TextBox 9"/>
          <p:cNvSpPr txBox="1"/>
          <p:nvPr/>
        </p:nvSpPr>
        <p:spPr>
          <a:xfrm>
            <a:off x="1388593" y="2028703"/>
            <a:ext cx="5887844" cy="334707"/>
          </a:xfrm>
          <a:prstGeom prst="rect">
            <a:avLst/>
          </a:prstGeom>
          <a:noFill/>
        </p:spPr>
        <p:txBody>
          <a:bodyPr wrap="square" rtlCol="0">
            <a:spAutoFit/>
          </a:bodyPr>
          <a:lstStyle/>
          <a:p>
            <a:pPr algn="ctr"/>
            <a:r>
              <a:rPr lang="en-US" sz="1575" b="1" spc="255" dirty="0">
                <a:solidFill>
                  <a:schemeClr val="bg1"/>
                </a:solidFill>
                <a:latin typeface="Gentona SemiBold" charset="0"/>
                <a:ea typeface="Gentona SemiBold" charset="0"/>
                <a:cs typeface="Gentona SemiBold" charset="0"/>
              </a:rPr>
              <a:t>	WELCOME AND INTRODUCTIONS*</a:t>
            </a:r>
          </a:p>
        </p:txBody>
      </p:sp>
      <p:sp>
        <p:nvSpPr>
          <p:cNvPr id="7" name="Rectangle 6"/>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
        <p:nvSpPr>
          <p:cNvPr id="3" name="TextBox 2"/>
          <p:cNvSpPr txBox="1"/>
          <p:nvPr/>
        </p:nvSpPr>
        <p:spPr>
          <a:xfrm>
            <a:off x="436819" y="2617912"/>
            <a:ext cx="8645444" cy="3970318"/>
          </a:xfrm>
          <a:prstGeom prst="rect">
            <a:avLst/>
          </a:prstGeom>
          <a:noFill/>
        </p:spPr>
        <p:txBody>
          <a:bodyPr wrap="none" rtlCol="0">
            <a:spAutoFit/>
          </a:bodyPr>
          <a:lstStyle/>
          <a:p>
            <a:pPr algn="ctr"/>
            <a:r>
              <a:rPr lang="en-US" dirty="0">
                <a:solidFill>
                  <a:schemeClr val="bg1"/>
                </a:solidFill>
              </a:rPr>
              <a:t>Your Name, Department, Length of Time at UF</a:t>
            </a:r>
          </a:p>
          <a:p>
            <a:pPr algn="ctr"/>
            <a:endParaRPr lang="en-US" dirty="0">
              <a:solidFill>
                <a:schemeClr val="bg1"/>
              </a:solidFill>
            </a:endParaRPr>
          </a:p>
          <a:p>
            <a:pPr algn="ctr"/>
            <a:r>
              <a:rPr lang="en-US" dirty="0">
                <a:solidFill>
                  <a:schemeClr val="bg1"/>
                </a:solidFill>
              </a:rPr>
              <a:t>What you would like to see accomplished by the General Education Committee this year?</a:t>
            </a:r>
          </a:p>
          <a:p>
            <a:pPr algn="ctr"/>
            <a:r>
              <a:rPr lang="en-US" dirty="0">
                <a:solidFill>
                  <a:schemeClr val="bg1"/>
                </a:solidFill>
              </a:rPr>
              <a:t>-OR-</a:t>
            </a:r>
          </a:p>
          <a:p>
            <a:pPr algn="ctr"/>
            <a:r>
              <a:rPr lang="en-US" dirty="0">
                <a:solidFill>
                  <a:schemeClr val="bg1"/>
                </a:solidFill>
              </a:rPr>
              <a:t>How do you explain to an incoming freshman what General Education is?</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i="1" dirty="0">
                <a:solidFill>
                  <a:schemeClr val="bg1"/>
                </a:solidFill>
              </a:rPr>
              <a:t>*Please submit any questions you might have about the GEC on provided sheets of paper!  </a:t>
            </a:r>
          </a:p>
          <a:p>
            <a:pPr algn="ctr"/>
            <a:r>
              <a:rPr lang="en-US" i="1" dirty="0">
                <a:solidFill>
                  <a:schemeClr val="bg1"/>
                </a:solidFill>
              </a:rPr>
              <a:t>We’ll prepare responses and send out to all members via the email </a:t>
            </a:r>
            <a:r>
              <a:rPr lang="en-US" i="1" dirty="0" err="1">
                <a:solidFill>
                  <a:schemeClr val="bg1"/>
                </a:solidFill>
              </a:rPr>
              <a:t>listserve</a:t>
            </a:r>
            <a:r>
              <a:rPr lang="en-US" i="1" dirty="0">
                <a:solidFill>
                  <a:schemeClr val="bg1"/>
                </a:solidFill>
              </a:rPr>
              <a:t>.</a:t>
            </a:r>
          </a:p>
        </p:txBody>
      </p:sp>
    </p:spTree>
    <p:extLst>
      <p:ext uri="{BB962C8B-B14F-4D97-AF65-F5344CB8AC3E}">
        <p14:creationId xmlns:p14="http://schemas.microsoft.com/office/powerpoint/2010/main" val="626216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8078" y="444690"/>
            <a:ext cx="5887844" cy="1077218"/>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GENERAL EDUCATION COMMITTEE MISSION</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22514" y="2189990"/>
            <a:ext cx="8367485" cy="2812950"/>
          </a:xfrm>
          <a:prstGeom prst="rect">
            <a:avLst/>
          </a:prstGeom>
          <a:noFill/>
        </p:spPr>
        <p:txBody>
          <a:bodyPr wrap="square" rtlCol="0">
            <a:spAutoFit/>
          </a:bodyPr>
          <a:lstStyle/>
          <a:p>
            <a:pPr>
              <a:lnSpc>
                <a:spcPct val="150000"/>
              </a:lnSpc>
            </a:pPr>
            <a:r>
              <a:rPr lang="en-US" sz="2000" dirty="0"/>
              <a:t>This committee establishes a philosophy of what constitutes the general education component for baccalaureate degrees offered by the University. It reviews, in accordance with established criteria, all courses proposed to fulfill General Education and University Writing and Math requirements. It makes recommendations to the Curriculum Committee regarding the continued effectiveness of the general education program.</a:t>
            </a:r>
            <a:endParaRPr lang="en-US" sz="2000" dirty="0">
              <a:solidFill>
                <a:srgbClr val="002060"/>
              </a:solidFill>
              <a:latin typeface="Gentona Book" charset="0"/>
              <a:ea typeface="Gentona Book" charset="0"/>
              <a:cs typeface="Gentona Book" charset="0"/>
            </a:endParaRPr>
          </a:p>
        </p:txBody>
      </p: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93414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8078" y="444690"/>
            <a:ext cx="5887844" cy="584775"/>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GEC Approvals 2018-2019</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8586" y="1116603"/>
            <a:ext cx="6769424" cy="309637"/>
          </a:xfrm>
          <a:prstGeom prst="rect">
            <a:avLst/>
          </a:prstGeom>
          <a:noFill/>
        </p:spPr>
        <p:txBody>
          <a:bodyPr wrap="square" rtlCol="0">
            <a:spAutoFit/>
          </a:bodyPr>
          <a:lstStyle/>
          <a:p>
            <a:pPr>
              <a:lnSpc>
                <a:spcPct val="150000"/>
              </a:lnSpc>
            </a:pPr>
            <a:r>
              <a:rPr lang="en-US" sz="1050" dirty="0">
                <a:solidFill>
                  <a:srgbClr val="002060"/>
                </a:solidFill>
                <a:latin typeface="Gentona Book" charset="0"/>
                <a:ea typeface="Gentona Book" charset="0"/>
                <a:cs typeface="Gentona Book" charset="0"/>
              </a:rPr>
              <a:t>The following slides contain information about the University of Florida and can be included in presentations as desired:</a:t>
            </a:r>
          </a:p>
        </p:txBody>
      </p: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graphicFrame>
        <p:nvGraphicFramePr>
          <p:cNvPr id="16" name="Chart 15">
            <a:extLst>
              <a:ext uri="{FF2B5EF4-FFF2-40B4-BE49-F238E27FC236}">
                <a16:creationId xmlns:a16="http://schemas.microsoft.com/office/drawing/2014/main" id="{5BE01E41-A3A1-4E3B-8322-18222050B376}"/>
              </a:ext>
            </a:extLst>
          </p:cNvPr>
          <p:cNvGraphicFramePr>
            <a:graphicFrameLocks/>
          </p:cNvGraphicFramePr>
          <p:nvPr>
            <p:extLst>
              <p:ext uri="{D42A27DB-BD31-4B8C-83A1-F6EECF244321}">
                <p14:modId xmlns:p14="http://schemas.microsoft.com/office/powerpoint/2010/main" val="4204538791"/>
              </p:ext>
            </p:extLst>
          </p:nvPr>
        </p:nvGraphicFramePr>
        <p:xfrm>
          <a:off x="374196" y="1763485"/>
          <a:ext cx="8104119" cy="46498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85141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47480" y="444690"/>
            <a:ext cx="6649040" cy="1077218"/>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GEC Approvals by Academic Year</a:t>
            </a:r>
          </a:p>
          <a:p>
            <a:pPr algn="ctr"/>
            <a:r>
              <a:rPr lang="en-US" sz="3200" b="1" spc="255" dirty="0">
                <a:solidFill>
                  <a:srgbClr val="0021A5"/>
                </a:solidFill>
                <a:latin typeface="Gentona SemiBold" charset="0"/>
                <a:ea typeface="Gentona SemiBold" charset="0"/>
                <a:cs typeface="Gentona SemiBold" charset="0"/>
              </a:rPr>
              <a:t> 2005-2019</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graphicFrame>
        <p:nvGraphicFramePr>
          <p:cNvPr id="15" name="Chart 14">
            <a:extLst>
              <a:ext uri="{FF2B5EF4-FFF2-40B4-BE49-F238E27FC236}">
                <a16:creationId xmlns:a16="http://schemas.microsoft.com/office/drawing/2014/main" id="{5FBE894D-A783-42DF-80FF-FC702950E759}"/>
              </a:ext>
            </a:extLst>
          </p:cNvPr>
          <p:cNvGraphicFramePr/>
          <p:nvPr>
            <p:extLst>
              <p:ext uri="{D42A27DB-BD31-4B8C-83A1-F6EECF244321}">
                <p14:modId xmlns:p14="http://schemas.microsoft.com/office/powerpoint/2010/main" val="945406136"/>
              </p:ext>
            </p:extLst>
          </p:nvPr>
        </p:nvGraphicFramePr>
        <p:xfrm>
          <a:off x="557212" y="1695637"/>
          <a:ext cx="8029575" cy="47176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2243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5685" y="444690"/>
            <a:ext cx="7230835" cy="954107"/>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General Education Courses Offered</a:t>
            </a:r>
          </a:p>
          <a:p>
            <a:pPr algn="ctr"/>
            <a:r>
              <a:rPr lang="en-US" sz="2400" b="1" spc="255" dirty="0">
                <a:solidFill>
                  <a:srgbClr val="0021A5"/>
                </a:solidFill>
                <a:latin typeface="Gentona SemiBold" charset="0"/>
                <a:ea typeface="Gentona SemiBold" charset="0"/>
                <a:cs typeface="Gentona SemiBold" charset="0"/>
              </a:rPr>
              <a:t>Academic Year 2018-2019</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graphicFrame>
        <p:nvGraphicFramePr>
          <p:cNvPr id="12" name="Chart 11">
            <a:extLst>
              <a:ext uri="{FF2B5EF4-FFF2-40B4-BE49-F238E27FC236}">
                <a16:creationId xmlns:a16="http://schemas.microsoft.com/office/drawing/2014/main" id="{03E2DD4B-2678-4C60-99BB-0627CB4BB6D7}"/>
              </a:ext>
            </a:extLst>
          </p:cNvPr>
          <p:cNvGraphicFramePr>
            <a:graphicFrameLocks/>
          </p:cNvGraphicFramePr>
          <p:nvPr>
            <p:extLst>
              <p:ext uri="{D42A27DB-BD31-4B8C-83A1-F6EECF244321}">
                <p14:modId xmlns:p14="http://schemas.microsoft.com/office/powerpoint/2010/main" val="692624942"/>
              </p:ext>
            </p:extLst>
          </p:nvPr>
        </p:nvGraphicFramePr>
        <p:xfrm>
          <a:off x="665685" y="1902618"/>
          <a:ext cx="7812630" cy="45106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8308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2743" y="444690"/>
            <a:ext cx="6253179" cy="1077218"/>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Looking Ahead to 2019-2010:  Focus Areas</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05925" y="1602162"/>
            <a:ext cx="6432042" cy="3785652"/>
          </a:xfrm>
          <a:prstGeom prst="rect">
            <a:avLst/>
          </a:prstGeom>
          <a:noFill/>
        </p:spPr>
        <p:txBody>
          <a:bodyPr wrap="square" rtlCol="0">
            <a:spAutoFit/>
          </a:bodyPr>
          <a:lstStyle/>
          <a:p>
            <a:pPr marL="171450" indent="-171450">
              <a:buFont typeface="Arial" charset="0"/>
              <a:buChar char="•"/>
            </a:pPr>
            <a:r>
              <a:rPr lang="en-US" sz="2000" dirty="0">
                <a:solidFill>
                  <a:srgbClr val="002060"/>
                </a:solidFill>
                <a:latin typeface="Gentona Book" charset="0"/>
                <a:ea typeface="Gentona Book" charset="0"/>
                <a:cs typeface="Gentona Book" charset="0"/>
              </a:rPr>
              <a:t>Approval Form Enhancements (Casey Griffith)</a:t>
            </a:r>
          </a:p>
          <a:p>
            <a:pPr marL="171450" indent="-171450">
              <a:buFont typeface="Arial" charset="0"/>
              <a:buChar char="•"/>
            </a:pPr>
            <a:endParaRPr lang="en-US" sz="2000" dirty="0">
              <a:solidFill>
                <a:srgbClr val="002060"/>
              </a:solidFill>
              <a:latin typeface="Gentona Book" charset="0"/>
              <a:ea typeface="Gentona Book" charset="0"/>
              <a:cs typeface="Gentona Book" charset="0"/>
            </a:endParaRPr>
          </a:p>
          <a:p>
            <a:pPr marL="171450" indent="-171450">
              <a:buFont typeface="Arial" charset="0"/>
              <a:buChar char="•"/>
            </a:pPr>
            <a:r>
              <a:rPr lang="en-US" sz="2000" dirty="0">
                <a:solidFill>
                  <a:srgbClr val="002060"/>
                </a:solidFill>
                <a:latin typeface="Gentona Book" charset="0"/>
                <a:ea typeface="Gentona Book" charset="0"/>
                <a:cs typeface="Gentona Book" charset="0"/>
              </a:rPr>
              <a:t>Subcommittees:</a:t>
            </a:r>
          </a:p>
          <a:p>
            <a:pPr marL="628650" lvl="1" indent="-171450">
              <a:buFont typeface="Arial" charset="0"/>
              <a:buChar char="•"/>
            </a:pPr>
            <a:r>
              <a:rPr lang="en-US" sz="2000" dirty="0">
                <a:solidFill>
                  <a:srgbClr val="002060"/>
                </a:solidFill>
                <a:latin typeface="Gentona Book" charset="0"/>
                <a:ea typeface="Gentona Book" charset="0"/>
                <a:cs typeface="Gentona Book" charset="0"/>
              </a:rPr>
              <a:t>Assessment Subcommittee (David Miller)</a:t>
            </a:r>
          </a:p>
          <a:p>
            <a:pPr marL="628650" lvl="1" indent="-171450">
              <a:buFont typeface="Arial" charset="0"/>
              <a:buChar char="•"/>
            </a:pPr>
            <a:r>
              <a:rPr lang="en-US" sz="2000" dirty="0">
                <a:solidFill>
                  <a:srgbClr val="002060"/>
                </a:solidFill>
                <a:latin typeface="Gentona Book" charset="0"/>
                <a:ea typeface="Gentona Book" charset="0"/>
                <a:cs typeface="Gentona Book" charset="0"/>
              </a:rPr>
              <a:t>UF Quest Assessment Task Force (Tim Brophy)</a:t>
            </a:r>
          </a:p>
          <a:p>
            <a:pPr marL="628650" lvl="1" indent="-171450">
              <a:buFont typeface="Arial" charset="0"/>
              <a:buChar char="•"/>
            </a:pPr>
            <a:r>
              <a:rPr lang="en-US" sz="2000" dirty="0">
                <a:solidFill>
                  <a:srgbClr val="002060"/>
                </a:solidFill>
                <a:latin typeface="Gentona Book" charset="0"/>
                <a:ea typeface="Gentona Book" charset="0"/>
                <a:cs typeface="Gentona Book" charset="0"/>
              </a:rPr>
              <a:t>Writing Subcommittee (New)</a:t>
            </a:r>
          </a:p>
          <a:p>
            <a:pPr marL="628650" lvl="1" indent="-171450">
              <a:buFont typeface="Arial" charset="0"/>
              <a:buChar char="•"/>
            </a:pPr>
            <a:r>
              <a:rPr lang="en-US" sz="2000" dirty="0">
                <a:solidFill>
                  <a:srgbClr val="002060"/>
                </a:solidFill>
                <a:latin typeface="Gentona Book" charset="0"/>
                <a:ea typeface="Gentona Book" charset="0"/>
                <a:cs typeface="Gentona Book" charset="0"/>
              </a:rPr>
              <a:t>Approval Form (New)</a:t>
            </a:r>
          </a:p>
          <a:p>
            <a:pPr marL="628650" lvl="1" indent="-171450">
              <a:buFont typeface="Arial" charset="0"/>
              <a:buChar char="•"/>
            </a:pPr>
            <a:endParaRPr lang="en-US" sz="2000" dirty="0">
              <a:solidFill>
                <a:srgbClr val="002060"/>
              </a:solidFill>
              <a:latin typeface="Gentona Book" charset="0"/>
              <a:ea typeface="Gentona Book" charset="0"/>
              <a:cs typeface="Gentona Book" charset="0"/>
            </a:endParaRPr>
          </a:p>
          <a:p>
            <a:pPr marL="171450" indent="-171450">
              <a:buFont typeface="Arial" charset="0"/>
              <a:buChar char="•"/>
            </a:pPr>
            <a:r>
              <a:rPr lang="en-US" sz="2000" dirty="0">
                <a:solidFill>
                  <a:srgbClr val="002060"/>
                </a:solidFill>
                <a:latin typeface="Gentona Book" charset="0"/>
                <a:ea typeface="Gentona Book" charset="0"/>
                <a:cs typeface="Gentona Book" charset="0"/>
              </a:rPr>
              <a:t>UF Quest Course Approvals</a:t>
            </a:r>
          </a:p>
          <a:p>
            <a:pPr marL="171450" indent="-171450">
              <a:buFont typeface="Arial" charset="0"/>
              <a:buChar char="•"/>
            </a:pPr>
            <a:endParaRPr lang="en-US" sz="2000" dirty="0">
              <a:solidFill>
                <a:srgbClr val="002060"/>
              </a:solidFill>
              <a:latin typeface="Gentona Book" charset="0"/>
              <a:ea typeface="Gentona Book" charset="0"/>
              <a:cs typeface="Gentona Book" charset="0"/>
            </a:endParaRPr>
          </a:p>
          <a:p>
            <a:pPr marL="171450" indent="-171450">
              <a:buFont typeface="Arial" charset="0"/>
              <a:buChar char="•"/>
            </a:pPr>
            <a:r>
              <a:rPr lang="en-US" sz="2000" dirty="0">
                <a:solidFill>
                  <a:srgbClr val="002060"/>
                </a:solidFill>
                <a:latin typeface="Gentona Book" charset="0"/>
                <a:ea typeface="Gentona Book" charset="0"/>
                <a:cs typeface="Gentona Book" charset="0"/>
              </a:rPr>
              <a:t>General Education Committee Oversight of Quest Curriculum Committee Responsibilities </a:t>
            </a:r>
          </a:p>
        </p:txBody>
      </p: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spTree>
    <p:extLst>
      <p:ext uri="{BB962C8B-B14F-4D97-AF65-F5344CB8AC3E}">
        <p14:creationId xmlns:p14="http://schemas.microsoft.com/office/powerpoint/2010/main" val="65741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62743" y="444690"/>
            <a:ext cx="6253179" cy="1077218"/>
          </a:xfrm>
          <a:prstGeom prst="rect">
            <a:avLst/>
          </a:prstGeom>
          <a:noFill/>
        </p:spPr>
        <p:txBody>
          <a:bodyPr wrap="square" rtlCol="0">
            <a:spAutoFit/>
          </a:bodyPr>
          <a:lstStyle/>
          <a:p>
            <a:pPr algn="ctr"/>
            <a:r>
              <a:rPr lang="en-US" sz="3200" b="1" spc="255" dirty="0">
                <a:solidFill>
                  <a:srgbClr val="0021A5"/>
                </a:solidFill>
                <a:latin typeface="Gentona SemiBold" charset="0"/>
                <a:ea typeface="Gentona SemiBold" charset="0"/>
                <a:cs typeface="Gentona SemiBold" charset="0"/>
              </a:rPr>
              <a:t>Looking Ahead to 2019-2010:  UF Quest</a:t>
            </a:r>
          </a:p>
        </p:txBody>
      </p:sp>
      <p:cxnSp>
        <p:nvCxnSpPr>
          <p:cNvPr id="9" name="Straight Connector 8"/>
          <p:cNvCxnSpPr/>
          <p:nvPr/>
        </p:nvCxnSpPr>
        <p:spPr>
          <a:xfrm>
            <a:off x="-44605" y="1513379"/>
            <a:ext cx="3378820" cy="0"/>
          </a:xfrm>
          <a:prstGeom prst="line">
            <a:avLst/>
          </a:prstGeom>
          <a:ln w="12700">
            <a:solidFill>
              <a:srgbClr val="F3702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205925" y="1602162"/>
            <a:ext cx="6432042" cy="498663"/>
          </a:xfrm>
          <a:prstGeom prst="rect">
            <a:avLst/>
          </a:prstGeom>
          <a:noFill/>
        </p:spPr>
        <p:txBody>
          <a:bodyPr wrap="square" rtlCol="0">
            <a:spAutoFit/>
          </a:bodyPr>
          <a:lstStyle/>
          <a:p>
            <a:pPr marL="171450" indent="-171450">
              <a:lnSpc>
                <a:spcPct val="150000"/>
              </a:lnSpc>
              <a:buFont typeface="Arial" charset="0"/>
              <a:buChar char="•"/>
            </a:pPr>
            <a:r>
              <a:rPr lang="en-US" sz="2000" dirty="0">
                <a:solidFill>
                  <a:srgbClr val="002060"/>
                </a:solidFill>
                <a:latin typeface="Gentona Book" charset="0"/>
                <a:ea typeface="Gentona Book" charset="0"/>
                <a:cs typeface="Gentona Book" charset="0"/>
              </a:rPr>
              <a:t>Dr. </a:t>
            </a:r>
            <a:r>
              <a:rPr lang="en-US" sz="2000" dirty="0" err="1">
                <a:solidFill>
                  <a:srgbClr val="002060"/>
                </a:solidFill>
                <a:latin typeface="Gentona Book" charset="0"/>
                <a:ea typeface="Gentona Book" charset="0"/>
                <a:cs typeface="Gentona Book" charset="0"/>
              </a:rPr>
              <a:t>Trysh</a:t>
            </a:r>
            <a:r>
              <a:rPr lang="en-US" sz="2000" dirty="0">
                <a:solidFill>
                  <a:srgbClr val="002060"/>
                </a:solidFill>
                <a:latin typeface="Gentona Book" charset="0"/>
                <a:ea typeface="Gentona Book" charset="0"/>
                <a:cs typeface="Gentona Book" charset="0"/>
              </a:rPr>
              <a:t> Travis, UF Quest Faculty Liaison</a:t>
            </a:r>
          </a:p>
        </p:txBody>
      </p:sp>
      <p:sp>
        <p:nvSpPr>
          <p:cNvPr id="11" name="Rectangle 10"/>
          <p:cNvSpPr/>
          <p:nvPr/>
        </p:nvSpPr>
        <p:spPr>
          <a:xfrm>
            <a:off x="7888009" y="-99021"/>
            <a:ext cx="590306" cy="665080"/>
          </a:xfrm>
          <a:prstGeom prst="rect">
            <a:avLst/>
          </a:prstGeom>
          <a:solidFill>
            <a:srgbClr val="F37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768" y="203380"/>
            <a:ext cx="356938" cy="241310"/>
          </a:xfrm>
          <a:prstGeom prst="rect">
            <a:avLst/>
          </a:prstGeom>
        </p:spPr>
      </p:pic>
      <p:pic>
        <p:nvPicPr>
          <p:cNvPr id="8" name="Picture 7"/>
          <p:cNvPicPr>
            <a:picLocks noChangeAspect="1"/>
          </p:cNvPicPr>
          <p:nvPr/>
        </p:nvPicPr>
        <p:blipFill>
          <a:blip r:embed="rId4"/>
          <a:stretch>
            <a:fillRect/>
          </a:stretch>
        </p:blipFill>
        <p:spPr>
          <a:xfrm>
            <a:off x="2244006" y="2181079"/>
            <a:ext cx="4290652" cy="4529246"/>
          </a:xfrm>
          <a:prstGeom prst="rect">
            <a:avLst/>
          </a:prstGeom>
        </p:spPr>
      </p:pic>
    </p:spTree>
    <p:extLst>
      <p:ext uri="{BB962C8B-B14F-4D97-AF65-F5344CB8AC3E}">
        <p14:creationId xmlns:p14="http://schemas.microsoft.com/office/powerpoint/2010/main" val="16772295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1299</TotalTime>
  <Words>506</Words>
  <Application>Microsoft Office PowerPoint</Application>
  <PresentationFormat>On-screen Show (4:3)</PresentationFormat>
  <Paragraphs>120</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Gentona Book</vt:lpstr>
      <vt:lpstr>Gentona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Griffith,Casey Todd</cp:lastModifiedBy>
  <cp:revision>53</cp:revision>
  <dcterms:created xsi:type="dcterms:W3CDTF">2018-03-15T14:48:50Z</dcterms:created>
  <dcterms:modified xsi:type="dcterms:W3CDTF">2019-09-06T02:26:38Z</dcterms:modified>
  <cp:category/>
</cp:coreProperties>
</file>